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79" r:id="rId7"/>
    <p:sldId id="284" r:id="rId8"/>
    <p:sldId id="285" r:id="rId9"/>
    <p:sldId id="281" r:id="rId10"/>
    <p:sldId id="283" r:id="rId11"/>
    <p:sldId id="286" r:id="rId12"/>
    <p:sldId id="25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7" r:id="rId24"/>
    <p:sldId id="278" r:id="rId25"/>
    <p:sldId id="273" r:id="rId26"/>
    <p:sldId id="287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5ACAD-7CBF-4AAB-9CE2-78264CBAA7AB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25CD1DA8-1E9B-4CE6-9E61-059C023658FA}">
      <dgm:prSet phldrT="[Texte]" custT="1"/>
      <dgm:spPr/>
      <dgm:t>
        <a:bodyPr/>
        <a:lstStyle/>
        <a:p>
          <a:r>
            <a:rPr lang="fr-FR" sz="1800" dirty="0" smtClean="0"/>
            <a:t>Analyse des comportements individuels résidentiels en présence d’un risque et mesures d’adaptation </a:t>
          </a:r>
          <a:endParaRPr lang="fr-FR" sz="1800" dirty="0"/>
        </a:p>
      </dgm:t>
    </dgm:pt>
    <dgm:pt modelId="{D1BD15FE-0007-4647-806D-5F5F2AF7E073}" type="parTrans" cxnId="{74615080-B501-4DDE-B770-28ADD4B31F12}">
      <dgm:prSet/>
      <dgm:spPr/>
      <dgm:t>
        <a:bodyPr/>
        <a:lstStyle/>
        <a:p>
          <a:endParaRPr lang="fr-FR" sz="2000"/>
        </a:p>
      </dgm:t>
    </dgm:pt>
    <dgm:pt modelId="{5828F8C6-19C6-4EAF-A01E-1F733B49A065}" type="sibTrans" cxnId="{74615080-B501-4DDE-B770-28ADD4B31F12}">
      <dgm:prSet/>
      <dgm:spPr/>
      <dgm:t>
        <a:bodyPr/>
        <a:lstStyle/>
        <a:p>
          <a:endParaRPr lang="fr-FR" sz="2000"/>
        </a:p>
      </dgm:t>
    </dgm:pt>
    <dgm:pt modelId="{2E415005-6FFD-422B-B1A3-51AC4AF1955B}">
      <dgm:prSet phldrT="[Texte]" custT="1"/>
      <dgm:spPr/>
      <dgm:t>
        <a:bodyPr/>
        <a:lstStyle/>
        <a:p>
          <a:r>
            <a:rPr lang="fr-FR" sz="1400" dirty="0" smtClean="0"/>
            <a:t>Gradient de capitalisation du risque selon le degré d’exposition (</a:t>
          </a:r>
          <a:r>
            <a:rPr lang="fr-FR" sz="1400" dirty="0" err="1" smtClean="0"/>
            <a:t>Atreya</a:t>
          </a:r>
          <a:r>
            <a:rPr lang="fr-FR" sz="1400" dirty="0" smtClean="0"/>
            <a:t> et al., 2013, 2016)</a:t>
          </a:r>
          <a:endParaRPr lang="fr-FR" sz="1400" dirty="0"/>
        </a:p>
      </dgm:t>
    </dgm:pt>
    <dgm:pt modelId="{E5882C26-50F9-4B36-9FB1-D08FA9DDA7F3}" type="parTrans" cxnId="{6D554257-53CD-4CDC-B8DD-FE6CF4A874D5}">
      <dgm:prSet/>
      <dgm:spPr/>
      <dgm:t>
        <a:bodyPr/>
        <a:lstStyle/>
        <a:p>
          <a:endParaRPr lang="fr-FR" sz="2000"/>
        </a:p>
      </dgm:t>
    </dgm:pt>
    <dgm:pt modelId="{CA5BD9D9-4782-4A6E-9CCD-16AE782D36EB}" type="sibTrans" cxnId="{6D554257-53CD-4CDC-B8DD-FE6CF4A874D5}">
      <dgm:prSet/>
      <dgm:spPr/>
      <dgm:t>
        <a:bodyPr/>
        <a:lstStyle/>
        <a:p>
          <a:endParaRPr lang="fr-FR" sz="2000"/>
        </a:p>
      </dgm:t>
    </dgm:pt>
    <dgm:pt modelId="{299C4225-935D-46B4-8AE6-4C2B95E22657}">
      <dgm:prSet phldrT="[Texte]" custT="1"/>
      <dgm:spPr/>
      <dgm:t>
        <a:bodyPr/>
        <a:lstStyle/>
        <a:p>
          <a:r>
            <a:rPr lang="fr-FR" sz="1800" smtClean="0"/>
            <a:t>Gouvernance et aménagement des territoires soumis à des risques</a:t>
          </a:r>
          <a:endParaRPr lang="fr-FR" sz="1800" dirty="0"/>
        </a:p>
      </dgm:t>
    </dgm:pt>
    <dgm:pt modelId="{697FE3F2-CE5D-4C5B-8A9E-B754BE049EF2}" type="parTrans" cxnId="{EA53D777-68C3-4FE3-A961-56102B9B41D5}">
      <dgm:prSet/>
      <dgm:spPr/>
      <dgm:t>
        <a:bodyPr/>
        <a:lstStyle/>
        <a:p>
          <a:endParaRPr lang="fr-FR" sz="2000"/>
        </a:p>
      </dgm:t>
    </dgm:pt>
    <dgm:pt modelId="{C6116C67-F8FA-4C36-997A-756311AECC34}" type="sibTrans" cxnId="{EA53D777-68C3-4FE3-A961-56102B9B41D5}">
      <dgm:prSet/>
      <dgm:spPr/>
      <dgm:t>
        <a:bodyPr/>
        <a:lstStyle/>
        <a:p>
          <a:endParaRPr lang="fr-FR" sz="2000"/>
        </a:p>
      </dgm:t>
    </dgm:pt>
    <dgm:pt modelId="{7780B2DC-22C7-4090-B880-6ACA2245175E}">
      <dgm:prSet phldrT="[Texte]" custT="1"/>
      <dgm:spPr/>
      <dgm:t>
        <a:bodyPr/>
        <a:lstStyle/>
        <a:p>
          <a:r>
            <a:rPr lang="fr-FR" sz="1400" dirty="0" smtClean="0"/>
            <a:t>Dispositif assurantiel</a:t>
          </a:r>
          <a:endParaRPr lang="fr-FR" sz="1400" dirty="0"/>
        </a:p>
      </dgm:t>
    </dgm:pt>
    <dgm:pt modelId="{148C3DBE-CBA9-43B7-838D-3ED36E94A595}" type="parTrans" cxnId="{B9E53BEF-5F5B-49E4-A253-010EDF00AC50}">
      <dgm:prSet/>
      <dgm:spPr/>
      <dgm:t>
        <a:bodyPr/>
        <a:lstStyle/>
        <a:p>
          <a:endParaRPr lang="fr-FR" sz="2000"/>
        </a:p>
      </dgm:t>
    </dgm:pt>
    <dgm:pt modelId="{792F11ED-A85A-45E3-9A9C-2935C7DDF523}" type="sibTrans" cxnId="{B9E53BEF-5F5B-49E4-A253-010EDF00AC50}">
      <dgm:prSet/>
      <dgm:spPr/>
      <dgm:t>
        <a:bodyPr/>
        <a:lstStyle/>
        <a:p>
          <a:endParaRPr lang="fr-FR" sz="2000"/>
        </a:p>
      </dgm:t>
    </dgm:pt>
    <dgm:pt modelId="{910FCE26-F791-4186-B8D8-657850236526}">
      <dgm:prSet custT="1"/>
      <dgm:spPr/>
      <dgm:t>
        <a:bodyPr/>
        <a:lstStyle/>
        <a:p>
          <a:r>
            <a:rPr lang="fr-FR" sz="1400" dirty="0" smtClean="0"/>
            <a:t>Perception du risque et mobilité (</a:t>
          </a:r>
          <a:r>
            <a:rPr lang="fr-FR" sz="1400" dirty="0" err="1" smtClean="0"/>
            <a:t>Slovic</a:t>
          </a:r>
          <a:r>
            <a:rPr lang="fr-FR" sz="1400" dirty="0" smtClean="0"/>
            <a:t>, 1987)</a:t>
          </a:r>
          <a:endParaRPr lang="fr-FR" sz="1400" dirty="0" smtClean="0"/>
        </a:p>
      </dgm:t>
    </dgm:pt>
    <dgm:pt modelId="{9234F228-CD35-4DF9-A43D-27DCA53AD7E9}" type="parTrans" cxnId="{E6C4B884-33B3-46F9-8A3F-527A456D5053}">
      <dgm:prSet/>
      <dgm:spPr/>
      <dgm:t>
        <a:bodyPr/>
        <a:lstStyle/>
        <a:p>
          <a:endParaRPr lang="fr-FR" sz="2000"/>
        </a:p>
      </dgm:t>
    </dgm:pt>
    <dgm:pt modelId="{B5D1FEB3-147D-4737-AA21-129B748920F2}" type="sibTrans" cxnId="{E6C4B884-33B3-46F9-8A3F-527A456D5053}">
      <dgm:prSet/>
      <dgm:spPr/>
      <dgm:t>
        <a:bodyPr/>
        <a:lstStyle/>
        <a:p>
          <a:endParaRPr lang="fr-FR" sz="2000"/>
        </a:p>
      </dgm:t>
    </dgm:pt>
    <dgm:pt modelId="{1C8516FB-FB39-4476-AE9E-2619F69F57D2}">
      <dgm:prSet custT="1"/>
      <dgm:spPr/>
      <dgm:t>
        <a:bodyPr/>
        <a:lstStyle/>
        <a:p>
          <a:r>
            <a:rPr lang="fr-FR" sz="1400" dirty="0" smtClean="0"/>
            <a:t>Changement de paradigme: minimisation du regret (Chorus et al., 2008)</a:t>
          </a:r>
          <a:endParaRPr lang="fr-FR" sz="1400" dirty="0" smtClean="0"/>
        </a:p>
      </dgm:t>
    </dgm:pt>
    <dgm:pt modelId="{63B43879-D017-4561-B247-3593957016B2}" type="parTrans" cxnId="{AB017E85-D31E-49BA-B820-210979A1A4C6}">
      <dgm:prSet/>
      <dgm:spPr/>
      <dgm:t>
        <a:bodyPr/>
        <a:lstStyle/>
        <a:p>
          <a:endParaRPr lang="fr-FR" sz="2000"/>
        </a:p>
      </dgm:t>
    </dgm:pt>
    <dgm:pt modelId="{39346CFD-8ECF-4FEC-AA65-6462E189D2A3}" type="sibTrans" cxnId="{AB017E85-D31E-49BA-B820-210979A1A4C6}">
      <dgm:prSet/>
      <dgm:spPr/>
      <dgm:t>
        <a:bodyPr/>
        <a:lstStyle/>
        <a:p>
          <a:endParaRPr lang="fr-FR" sz="2000"/>
        </a:p>
      </dgm:t>
    </dgm:pt>
    <dgm:pt modelId="{1FBB20F7-B845-41C7-8AFC-CD6AB0918FCB}">
      <dgm:prSet custT="1"/>
      <dgm:spPr/>
      <dgm:t>
        <a:bodyPr/>
        <a:lstStyle/>
        <a:p>
          <a:r>
            <a:rPr lang="fr-FR" sz="1400" dirty="0" smtClean="0"/>
            <a:t>Sources d’hétérogénéité et motivations des choix</a:t>
          </a:r>
          <a:endParaRPr lang="fr-FR" sz="1400" dirty="0" smtClean="0"/>
        </a:p>
      </dgm:t>
    </dgm:pt>
    <dgm:pt modelId="{36E640A1-9523-4C1D-9703-DA8382B6AB57}" type="parTrans" cxnId="{3BA11513-C9E0-46F5-B037-BF6E53CA960E}">
      <dgm:prSet/>
      <dgm:spPr/>
      <dgm:t>
        <a:bodyPr/>
        <a:lstStyle/>
        <a:p>
          <a:endParaRPr lang="fr-FR" sz="2000"/>
        </a:p>
      </dgm:t>
    </dgm:pt>
    <dgm:pt modelId="{AE6A43AC-4E81-4AF4-8FF7-0BB10E0BA234}" type="sibTrans" cxnId="{3BA11513-C9E0-46F5-B037-BF6E53CA960E}">
      <dgm:prSet/>
      <dgm:spPr/>
      <dgm:t>
        <a:bodyPr/>
        <a:lstStyle/>
        <a:p>
          <a:endParaRPr lang="fr-FR" sz="2000"/>
        </a:p>
      </dgm:t>
    </dgm:pt>
    <dgm:pt modelId="{C8D3CC31-1BDF-42AD-B708-54C1201AA12C}">
      <dgm:prSet custT="1"/>
      <dgm:spPr/>
      <dgm:t>
        <a:bodyPr/>
        <a:lstStyle/>
        <a:p>
          <a:r>
            <a:rPr lang="fr-FR" sz="1200" dirty="0" smtClean="0"/>
            <a:t>Valeurs morales (</a:t>
          </a:r>
          <a:r>
            <a:rPr lang="fr-FR" sz="1200" dirty="0" err="1" smtClean="0"/>
            <a:t>Andréoni</a:t>
          </a:r>
          <a:r>
            <a:rPr lang="fr-FR" sz="1200" dirty="0" smtClean="0"/>
            <a:t>, 1990) et arbitrages tabous (</a:t>
          </a:r>
          <a:r>
            <a:rPr lang="fr-FR" sz="1200" dirty="0" err="1" smtClean="0"/>
            <a:t>Fiske</a:t>
          </a:r>
          <a:r>
            <a:rPr lang="fr-FR" sz="1200" dirty="0" smtClean="0"/>
            <a:t> et al., 1997)</a:t>
          </a:r>
          <a:endParaRPr lang="fr-FR" sz="1200" dirty="0" smtClean="0"/>
        </a:p>
      </dgm:t>
    </dgm:pt>
    <dgm:pt modelId="{F8201AC4-E975-4E6A-85F1-1DE2111596F0}" type="parTrans" cxnId="{C28D50D4-DAD9-4B17-A468-C8456DE7835A}">
      <dgm:prSet/>
      <dgm:spPr/>
      <dgm:t>
        <a:bodyPr/>
        <a:lstStyle/>
        <a:p>
          <a:endParaRPr lang="fr-FR" sz="2000"/>
        </a:p>
      </dgm:t>
    </dgm:pt>
    <dgm:pt modelId="{94D24694-6222-4616-B7B9-949C960A05B9}" type="sibTrans" cxnId="{C28D50D4-DAD9-4B17-A468-C8456DE7835A}">
      <dgm:prSet/>
      <dgm:spPr/>
      <dgm:t>
        <a:bodyPr/>
        <a:lstStyle/>
        <a:p>
          <a:endParaRPr lang="fr-FR" sz="2000"/>
        </a:p>
      </dgm:t>
    </dgm:pt>
    <dgm:pt modelId="{D7503862-8BDB-40E6-A5FC-608228D6B090}">
      <dgm:prSet custT="1"/>
      <dgm:spPr/>
      <dgm:t>
        <a:bodyPr/>
        <a:lstStyle/>
        <a:p>
          <a:r>
            <a:rPr lang="fr-FR" sz="1200" dirty="0" err="1" smtClean="0"/>
            <a:t>Nudges</a:t>
          </a:r>
          <a:r>
            <a:rPr lang="fr-FR" sz="1200" dirty="0" smtClean="0"/>
            <a:t> (Thaler &amp; </a:t>
          </a:r>
          <a:r>
            <a:rPr lang="fr-FR" sz="1200" dirty="0" err="1" smtClean="0"/>
            <a:t>Sunstein</a:t>
          </a:r>
          <a:r>
            <a:rPr lang="fr-FR" sz="1200" dirty="0" smtClean="0"/>
            <a:t>, 2003) </a:t>
          </a:r>
          <a:endParaRPr lang="fr-FR" sz="1200" dirty="0" smtClean="0"/>
        </a:p>
      </dgm:t>
    </dgm:pt>
    <dgm:pt modelId="{DBBF1F11-5E48-4638-9FBD-B637F41877CB}" type="parTrans" cxnId="{14CCB925-6B18-4686-8079-6DE594E6DDA9}">
      <dgm:prSet/>
      <dgm:spPr/>
      <dgm:t>
        <a:bodyPr/>
        <a:lstStyle/>
        <a:p>
          <a:endParaRPr lang="fr-FR" sz="2000"/>
        </a:p>
      </dgm:t>
    </dgm:pt>
    <dgm:pt modelId="{54CA160D-6D1D-419E-8F1F-BD57DC42D1BA}" type="sibTrans" cxnId="{14CCB925-6B18-4686-8079-6DE594E6DDA9}">
      <dgm:prSet/>
      <dgm:spPr/>
      <dgm:t>
        <a:bodyPr/>
        <a:lstStyle/>
        <a:p>
          <a:endParaRPr lang="fr-FR" sz="2000"/>
        </a:p>
      </dgm:t>
    </dgm:pt>
    <dgm:pt modelId="{2EA895D3-0AD7-472F-98AE-655538D43364}">
      <dgm:prSet custT="1"/>
      <dgm:spPr/>
      <dgm:t>
        <a:bodyPr/>
        <a:lstStyle/>
        <a:p>
          <a:r>
            <a:rPr lang="fr-FR" sz="1200" dirty="0" smtClean="0"/>
            <a:t>Modèles hydrides (</a:t>
          </a:r>
          <a:r>
            <a:rPr lang="fr-FR" sz="1200" dirty="0" err="1" smtClean="0"/>
            <a:t>Faccioli</a:t>
          </a:r>
          <a:r>
            <a:rPr lang="fr-FR" sz="1200" dirty="0" smtClean="0"/>
            <a:t> et al., 2020)</a:t>
          </a:r>
          <a:endParaRPr lang="fr-FR" sz="1200" dirty="0"/>
        </a:p>
      </dgm:t>
    </dgm:pt>
    <dgm:pt modelId="{4C786CDE-ADDC-49AD-8178-A2FCF8F66C05}" type="parTrans" cxnId="{C852044E-93D9-40E8-A35A-EFED636B44C2}">
      <dgm:prSet/>
      <dgm:spPr/>
      <dgm:t>
        <a:bodyPr/>
        <a:lstStyle/>
        <a:p>
          <a:endParaRPr lang="fr-FR" sz="2000"/>
        </a:p>
      </dgm:t>
    </dgm:pt>
    <dgm:pt modelId="{B009D624-CEE4-4F3E-849A-48FE4AA3BF3E}" type="sibTrans" cxnId="{C852044E-93D9-40E8-A35A-EFED636B44C2}">
      <dgm:prSet/>
      <dgm:spPr/>
      <dgm:t>
        <a:bodyPr/>
        <a:lstStyle/>
        <a:p>
          <a:endParaRPr lang="fr-FR" sz="2000"/>
        </a:p>
      </dgm:t>
    </dgm:pt>
    <dgm:pt modelId="{A5146652-3836-4BC7-A7ED-A3554592BD68}">
      <dgm:prSet custT="1"/>
      <dgm:spPr/>
      <dgm:t>
        <a:bodyPr/>
        <a:lstStyle/>
        <a:p>
          <a:r>
            <a:rPr lang="fr-FR" sz="1200" dirty="0" smtClean="0"/>
            <a:t>Espace et modélisation des préférences (Smirnov, 2010) (</a:t>
          </a:r>
          <a:r>
            <a:rPr lang="fr-FR" sz="1200" dirty="0" err="1" smtClean="0"/>
            <a:t>Budzinski</a:t>
          </a:r>
          <a:r>
            <a:rPr lang="fr-FR" sz="1200" dirty="0" smtClean="0"/>
            <a:t> et al., 2021)</a:t>
          </a:r>
          <a:endParaRPr lang="fr-FR" sz="1200" dirty="0"/>
        </a:p>
      </dgm:t>
    </dgm:pt>
    <dgm:pt modelId="{1E746CE4-78E9-4A96-B173-23984900C2A9}" type="parTrans" cxnId="{43330AE6-8DC8-46FE-B25B-B49E282D6819}">
      <dgm:prSet/>
      <dgm:spPr/>
      <dgm:t>
        <a:bodyPr/>
        <a:lstStyle/>
        <a:p>
          <a:endParaRPr lang="fr-FR" sz="2000"/>
        </a:p>
      </dgm:t>
    </dgm:pt>
    <dgm:pt modelId="{7D4E3618-2358-4BFA-8581-B30D459AD3E2}" type="sibTrans" cxnId="{43330AE6-8DC8-46FE-B25B-B49E282D6819}">
      <dgm:prSet/>
      <dgm:spPr/>
      <dgm:t>
        <a:bodyPr/>
        <a:lstStyle/>
        <a:p>
          <a:endParaRPr lang="fr-FR" sz="2000"/>
        </a:p>
      </dgm:t>
    </dgm:pt>
    <dgm:pt modelId="{19D20C06-75FB-47C8-BD6C-F2D1FED14873}">
      <dgm:prSet custT="1"/>
      <dgm:spPr/>
      <dgm:t>
        <a:bodyPr/>
        <a:lstStyle/>
        <a:p>
          <a:r>
            <a:rPr lang="fr-FR" sz="1200" i="1" dirty="0" err="1" smtClean="0"/>
            <a:t>crowding</a:t>
          </a:r>
          <a:r>
            <a:rPr lang="fr-FR" sz="1200" i="1" dirty="0" smtClean="0"/>
            <a:t> out </a:t>
          </a:r>
          <a:r>
            <a:rPr lang="fr-FR" sz="1200" dirty="0" smtClean="0"/>
            <a:t>et hasard moral (</a:t>
          </a:r>
          <a:r>
            <a:rPr lang="fr-FR" sz="1200" dirty="0" err="1" smtClean="0"/>
            <a:t>Kousky</a:t>
          </a:r>
          <a:r>
            <a:rPr lang="fr-FR" sz="1200" dirty="0" smtClean="0"/>
            <a:t> et al., 2018)</a:t>
          </a:r>
          <a:endParaRPr lang="fr-FR" sz="1200" dirty="0" smtClean="0"/>
        </a:p>
      </dgm:t>
    </dgm:pt>
    <dgm:pt modelId="{0EA8E1D5-2AA7-426C-9964-6D58079CB2E7}" type="parTrans" cxnId="{F1164CD5-D2E3-4A96-9169-488A226C768A}">
      <dgm:prSet/>
      <dgm:spPr/>
      <dgm:t>
        <a:bodyPr/>
        <a:lstStyle/>
        <a:p>
          <a:endParaRPr lang="fr-FR" sz="2000"/>
        </a:p>
      </dgm:t>
    </dgm:pt>
    <dgm:pt modelId="{1729BBD1-1E10-4278-B87B-EA2DAB45913A}" type="sibTrans" cxnId="{F1164CD5-D2E3-4A96-9169-488A226C768A}">
      <dgm:prSet/>
      <dgm:spPr/>
      <dgm:t>
        <a:bodyPr/>
        <a:lstStyle/>
        <a:p>
          <a:endParaRPr lang="fr-FR" sz="2000"/>
        </a:p>
      </dgm:t>
    </dgm:pt>
    <dgm:pt modelId="{6A682D24-0C8B-4DBB-84EA-A999962EE16F}">
      <dgm:prSet custT="1"/>
      <dgm:spPr/>
      <dgm:t>
        <a:bodyPr/>
        <a:lstStyle/>
        <a:p>
          <a:r>
            <a:rPr lang="fr-FR" sz="1400" smtClean="0"/>
            <a:t>Trajectoires d’adaptation et recomposition territoriale</a:t>
          </a:r>
          <a:endParaRPr lang="fr-FR" sz="1400" dirty="0" smtClean="0"/>
        </a:p>
      </dgm:t>
    </dgm:pt>
    <dgm:pt modelId="{0BC1B33B-4FD1-43AC-95CA-119EA40C3256}" type="parTrans" cxnId="{46EEA47B-09B9-4C0F-BE47-F5371C30A5D0}">
      <dgm:prSet/>
      <dgm:spPr/>
      <dgm:t>
        <a:bodyPr/>
        <a:lstStyle/>
        <a:p>
          <a:endParaRPr lang="fr-FR" sz="2000"/>
        </a:p>
      </dgm:t>
    </dgm:pt>
    <dgm:pt modelId="{14408223-E6A9-4C2A-A566-253AACF7EE87}" type="sibTrans" cxnId="{46EEA47B-09B9-4C0F-BE47-F5371C30A5D0}">
      <dgm:prSet/>
      <dgm:spPr/>
      <dgm:t>
        <a:bodyPr/>
        <a:lstStyle/>
        <a:p>
          <a:endParaRPr lang="fr-FR" sz="2000"/>
        </a:p>
      </dgm:t>
    </dgm:pt>
    <dgm:pt modelId="{93823A42-7984-4CD5-8794-7DB726AAC5FF}">
      <dgm:prSet custT="1"/>
      <dgm:spPr/>
      <dgm:t>
        <a:bodyPr/>
        <a:lstStyle/>
        <a:p>
          <a:r>
            <a:rPr lang="fr-FR" sz="1200" i="1" dirty="0" smtClean="0"/>
            <a:t>Trajectoires adaptatives (</a:t>
          </a:r>
          <a:r>
            <a:rPr lang="fr-FR" sz="1200" i="1" dirty="0" err="1" smtClean="0"/>
            <a:t>Haasnoot</a:t>
          </a:r>
          <a:r>
            <a:rPr lang="fr-FR" sz="1200" i="1" dirty="0" smtClean="0"/>
            <a:t> et al., 2013)</a:t>
          </a:r>
          <a:endParaRPr lang="fr-FR" sz="1200" i="1" dirty="0"/>
        </a:p>
      </dgm:t>
    </dgm:pt>
    <dgm:pt modelId="{D4EC5FA5-7200-47D5-B441-8D83633EE6B3}" type="parTrans" cxnId="{017A0126-58AF-46FD-83A1-06EF155833B3}">
      <dgm:prSet/>
      <dgm:spPr/>
      <dgm:t>
        <a:bodyPr/>
        <a:lstStyle/>
        <a:p>
          <a:endParaRPr lang="fr-FR" sz="2000"/>
        </a:p>
      </dgm:t>
    </dgm:pt>
    <dgm:pt modelId="{8407E398-B181-4210-ABAD-348A76C93C70}" type="sibTrans" cxnId="{017A0126-58AF-46FD-83A1-06EF155833B3}">
      <dgm:prSet/>
      <dgm:spPr/>
      <dgm:t>
        <a:bodyPr/>
        <a:lstStyle/>
        <a:p>
          <a:endParaRPr lang="fr-FR" sz="2000"/>
        </a:p>
      </dgm:t>
    </dgm:pt>
    <dgm:pt modelId="{E9C92264-6696-4C4B-8B79-D3F668046D25}">
      <dgm:prSet custT="1"/>
      <dgm:spPr/>
      <dgm:t>
        <a:bodyPr/>
        <a:lstStyle/>
        <a:p>
          <a:r>
            <a:rPr lang="fr-FR" sz="1400" dirty="0" smtClean="0"/>
            <a:t>Vers une gentrification climatique? (Jesse et al., 2018)</a:t>
          </a:r>
          <a:endParaRPr lang="fr-FR" sz="1400" dirty="0" smtClean="0"/>
        </a:p>
      </dgm:t>
    </dgm:pt>
    <dgm:pt modelId="{6CCDD17B-9187-45BA-BAAB-F22F00715420}" type="parTrans" cxnId="{292E8E6F-2565-48FF-B22F-5CC95A9F628E}">
      <dgm:prSet/>
      <dgm:spPr/>
      <dgm:t>
        <a:bodyPr/>
        <a:lstStyle/>
        <a:p>
          <a:endParaRPr lang="fr-FR" sz="2000"/>
        </a:p>
      </dgm:t>
    </dgm:pt>
    <dgm:pt modelId="{39FB2BDF-8C86-4239-933C-924401E43AC7}" type="sibTrans" cxnId="{292E8E6F-2565-48FF-B22F-5CC95A9F628E}">
      <dgm:prSet/>
      <dgm:spPr/>
      <dgm:t>
        <a:bodyPr/>
        <a:lstStyle/>
        <a:p>
          <a:endParaRPr lang="fr-FR" sz="2000"/>
        </a:p>
      </dgm:t>
    </dgm:pt>
    <dgm:pt modelId="{8EA10964-E2CA-4FF1-BF8A-BA393960C61E}" type="pres">
      <dgm:prSet presAssocID="{8255ACAD-7CBF-4AAB-9CE2-78264CBAA7AB}" presName="linear" presStyleCnt="0">
        <dgm:presLayoutVars>
          <dgm:animLvl val="lvl"/>
          <dgm:resizeHandles val="exact"/>
        </dgm:presLayoutVars>
      </dgm:prSet>
      <dgm:spPr/>
    </dgm:pt>
    <dgm:pt modelId="{F17766D9-9C89-49D8-9569-CA1B4FE3FC24}" type="pres">
      <dgm:prSet presAssocID="{25CD1DA8-1E9B-4CE6-9E61-059C023658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2C2DF-22C6-438F-AED2-842F9BEC5693}" type="pres">
      <dgm:prSet presAssocID="{25CD1DA8-1E9B-4CE6-9E61-059C023658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6F6123-1C61-44BB-B498-1A648E19B450}" type="pres">
      <dgm:prSet presAssocID="{299C4225-935D-46B4-8AE6-4C2B95E226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E29926-5F99-42C8-8E34-90B8693A94FE}" type="pres">
      <dgm:prSet presAssocID="{299C4225-935D-46B4-8AE6-4C2B95E2265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274022-1FEE-4FCC-B7DA-F895D9AB8ACE}" type="presOf" srcId="{D7503862-8BDB-40E6-A5FC-608228D6B090}" destId="{10B2C2DF-22C6-438F-AED2-842F9BEC5693}" srcOrd="0" destOrd="5" presId="urn:microsoft.com/office/officeart/2005/8/layout/vList2"/>
    <dgm:cxn modelId="{14CCB925-6B18-4686-8079-6DE594E6DDA9}" srcId="{1FBB20F7-B845-41C7-8AFC-CD6AB0918FCB}" destId="{D7503862-8BDB-40E6-A5FC-608228D6B090}" srcOrd="1" destOrd="0" parTransId="{DBBF1F11-5E48-4638-9FBD-B637F41877CB}" sibTransId="{54CA160D-6D1D-419E-8F1F-BD57DC42D1BA}"/>
    <dgm:cxn modelId="{F1164CD5-D2E3-4A96-9169-488A226C768A}" srcId="{7780B2DC-22C7-4090-B880-6ACA2245175E}" destId="{19D20C06-75FB-47C8-BD6C-F2D1FED14873}" srcOrd="0" destOrd="0" parTransId="{0EA8E1D5-2AA7-426C-9964-6D58079CB2E7}" sibTransId="{1729BBD1-1E10-4278-B87B-EA2DAB45913A}"/>
    <dgm:cxn modelId="{43330AE6-8DC8-46FE-B25B-B49E282D6819}" srcId="{1FBB20F7-B845-41C7-8AFC-CD6AB0918FCB}" destId="{A5146652-3836-4BC7-A7ED-A3554592BD68}" srcOrd="3" destOrd="0" parTransId="{1E746CE4-78E9-4A96-B173-23984900C2A9}" sibTransId="{7D4E3618-2358-4BFA-8581-B30D459AD3E2}"/>
    <dgm:cxn modelId="{AB017E85-D31E-49BA-B820-210979A1A4C6}" srcId="{25CD1DA8-1E9B-4CE6-9E61-059C023658FA}" destId="{1C8516FB-FB39-4476-AE9E-2619F69F57D2}" srcOrd="2" destOrd="0" parTransId="{63B43879-D017-4561-B247-3593957016B2}" sibTransId="{39346CFD-8ECF-4FEC-AA65-6462E189D2A3}"/>
    <dgm:cxn modelId="{74615080-B501-4DDE-B770-28ADD4B31F12}" srcId="{8255ACAD-7CBF-4AAB-9CE2-78264CBAA7AB}" destId="{25CD1DA8-1E9B-4CE6-9E61-059C023658FA}" srcOrd="0" destOrd="0" parTransId="{D1BD15FE-0007-4647-806D-5F5F2AF7E073}" sibTransId="{5828F8C6-19C6-4EAF-A01E-1F733B49A065}"/>
    <dgm:cxn modelId="{1283BE45-7660-4302-B990-0A6E52997043}" type="presOf" srcId="{299C4225-935D-46B4-8AE6-4C2B95E22657}" destId="{916F6123-1C61-44BB-B498-1A648E19B450}" srcOrd="0" destOrd="0" presId="urn:microsoft.com/office/officeart/2005/8/layout/vList2"/>
    <dgm:cxn modelId="{D0E0DB2C-5FBB-4511-9605-E0DC96214E90}" type="presOf" srcId="{7780B2DC-22C7-4090-B880-6ACA2245175E}" destId="{62E29926-5F99-42C8-8E34-90B8693A94FE}" srcOrd="0" destOrd="0" presId="urn:microsoft.com/office/officeart/2005/8/layout/vList2"/>
    <dgm:cxn modelId="{E6C4B884-33B3-46F9-8A3F-527A456D5053}" srcId="{25CD1DA8-1E9B-4CE6-9E61-059C023658FA}" destId="{910FCE26-F791-4186-B8D8-657850236526}" srcOrd="1" destOrd="0" parTransId="{9234F228-CD35-4DF9-A43D-27DCA53AD7E9}" sibTransId="{B5D1FEB3-147D-4737-AA21-129B748920F2}"/>
    <dgm:cxn modelId="{B9EFB5A4-EC5D-4895-B66D-7A0CCFE7B50F}" type="presOf" srcId="{19D20C06-75FB-47C8-BD6C-F2D1FED14873}" destId="{62E29926-5F99-42C8-8E34-90B8693A94FE}" srcOrd="0" destOrd="1" presId="urn:microsoft.com/office/officeart/2005/8/layout/vList2"/>
    <dgm:cxn modelId="{ACC96FDF-A473-4660-96EA-3C68E8BBA1E0}" type="presOf" srcId="{6A682D24-0C8B-4DBB-84EA-A999962EE16F}" destId="{62E29926-5F99-42C8-8E34-90B8693A94FE}" srcOrd="0" destOrd="2" presId="urn:microsoft.com/office/officeart/2005/8/layout/vList2"/>
    <dgm:cxn modelId="{C28D50D4-DAD9-4B17-A468-C8456DE7835A}" srcId="{1FBB20F7-B845-41C7-8AFC-CD6AB0918FCB}" destId="{C8D3CC31-1BDF-42AD-B708-54C1201AA12C}" srcOrd="0" destOrd="0" parTransId="{F8201AC4-E975-4E6A-85F1-1DE2111596F0}" sibTransId="{94D24694-6222-4616-B7B9-949C960A05B9}"/>
    <dgm:cxn modelId="{FA03CB4A-76A0-4163-BAFC-61C58DCF8E64}" type="presOf" srcId="{8255ACAD-7CBF-4AAB-9CE2-78264CBAA7AB}" destId="{8EA10964-E2CA-4FF1-BF8A-BA393960C61E}" srcOrd="0" destOrd="0" presId="urn:microsoft.com/office/officeart/2005/8/layout/vList2"/>
    <dgm:cxn modelId="{FA0B304E-FA47-4530-9C81-C27CFC8B352A}" type="presOf" srcId="{25CD1DA8-1E9B-4CE6-9E61-059C023658FA}" destId="{F17766D9-9C89-49D8-9569-CA1B4FE3FC24}" srcOrd="0" destOrd="0" presId="urn:microsoft.com/office/officeart/2005/8/layout/vList2"/>
    <dgm:cxn modelId="{C852044E-93D9-40E8-A35A-EFED636B44C2}" srcId="{1FBB20F7-B845-41C7-8AFC-CD6AB0918FCB}" destId="{2EA895D3-0AD7-472F-98AE-655538D43364}" srcOrd="2" destOrd="0" parTransId="{4C786CDE-ADDC-49AD-8178-A2FCF8F66C05}" sibTransId="{B009D624-CEE4-4F3E-849A-48FE4AA3BF3E}"/>
    <dgm:cxn modelId="{86EE3ECF-0A15-4BE5-8F14-2124A2B96305}" type="presOf" srcId="{1C8516FB-FB39-4476-AE9E-2619F69F57D2}" destId="{10B2C2DF-22C6-438F-AED2-842F9BEC5693}" srcOrd="0" destOrd="2" presId="urn:microsoft.com/office/officeart/2005/8/layout/vList2"/>
    <dgm:cxn modelId="{EA53D777-68C3-4FE3-A961-56102B9B41D5}" srcId="{8255ACAD-7CBF-4AAB-9CE2-78264CBAA7AB}" destId="{299C4225-935D-46B4-8AE6-4C2B95E22657}" srcOrd="1" destOrd="0" parTransId="{697FE3F2-CE5D-4C5B-8A9E-B754BE049EF2}" sibTransId="{C6116C67-F8FA-4C36-997A-756311AECC34}"/>
    <dgm:cxn modelId="{CCD7B7F5-AC41-4C14-B8CC-C2ABEFEAA459}" type="presOf" srcId="{2EA895D3-0AD7-472F-98AE-655538D43364}" destId="{10B2C2DF-22C6-438F-AED2-842F9BEC5693}" srcOrd="0" destOrd="6" presId="urn:microsoft.com/office/officeart/2005/8/layout/vList2"/>
    <dgm:cxn modelId="{935E7E1D-9870-4D77-88D4-F907E1423B87}" type="presOf" srcId="{A5146652-3836-4BC7-A7ED-A3554592BD68}" destId="{10B2C2DF-22C6-438F-AED2-842F9BEC5693}" srcOrd="0" destOrd="7" presId="urn:microsoft.com/office/officeart/2005/8/layout/vList2"/>
    <dgm:cxn modelId="{46EEA47B-09B9-4C0F-BE47-F5371C30A5D0}" srcId="{299C4225-935D-46B4-8AE6-4C2B95E22657}" destId="{6A682D24-0C8B-4DBB-84EA-A999962EE16F}" srcOrd="1" destOrd="0" parTransId="{0BC1B33B-4FD1-43AC-95CA-119EA40C3256}" sibTransId="{14408223-E6A9-4C2A-A566-253AACF7EE87}"/>
    <dgm:cxn modelId="{292E8E6F-2565-48FF-B22F-5CC95A9F628E}" srcId="{299C4225-935D-46B4-8AE6-4C2B95E22657}" destId="{E9C92264-6696-4C4B-8B79-D3F668046D25}" srcOrd="2" destOrd="0" parTransId="{6CCDD17B-9187-45BA-BAAB-F22F00715420}" sibTransId="{39FB2BDF-8C86-4239-933C-924401E43AC7}"/>
    <dgm:cxn modelId="{E1D6ADB5-0C42-464D-91E7-BEDC1345FAF4}" type="presOf" srcId="{1FBB20F7-B845-41C7-8AFC-CD6AB0918FCB}" destId="{10B2C2DF-22C6-438F-AED2-842F9BEC5693}" srcOrd="0" destOrd="3" presId="urn:microsoft.com/office/officeart/2005/8/layout/vList2"/>
    <dgm:cxn modelId="{ADC8333A-4DF2-46E5-9B93-52A4D879C7AD}" type="presOf" srcId="{E9C92264-6696-4C4B-8B79-D3F668046D25}" destId="{62E29926-5F99-42C8-8E34-90B8693A94FE}" srcOrd="0" destOrd="4" presId="urn:microsoft.com/office/officeart/2005/8/layout/vList2"/>
    <dgm:cxn modelId="{448C1E45-CFDF-4796-B778-BA5A213DBB1B}" type="presOf" srcId="{93823A42-7984-4CD5-8794-7DB726AAC5FF}" destId="{62E29926-5F99-42C8-8E34-90B8693A94FE}" srcOrd="0" destOrd="3" presId="urn:microsoft.com/office/officeart/2005/8/layout/vList2"/>
    <dgm:cxn modelId="{1DE2EEF2-F1A5-4893-86E9-43D42E2455C4}" type="presOf" srcId="{C8D3CC31-1BDF-42AD-B708-54C1201AA12C}" destId="{10B2C2DF-22C6-438F-AED2-842F9BEC5693}" srcOrd="0" destOrd="4" presId="urn:microsoft.com/office/officeart/2005/8/layout/vList2"/>
    <dgm:cxn modelId="{FD3A1EB0-88F4-4BE8-AF32-B540F091FADA}" type="presOf" srcId="{2E415005-6FFD-422B-B1A3-51AC4AF1955B}" destId="{10B2C2DF-22C6-438F-AED2-842F9BEC5693}" srcOrd="0" destOrd="0" presId="urn:microsoft.com/office/officeart/2005/8/layout/vList2"/>
    <dgm:cxn modelId="{017A0126-58AF-46FD-83A1-06EF155833B3}" srcId="{6A682D24-0C8B-4DBB-84EA-A999962EE16F}" destId="{93823A42-7984-4CD5-8794-7DB726AAC5FF}" srcOrd="0" destOrd="0" parTransId="{D4EC5FA5-7200-47D5-B441-8D83633EE6B3}" sibTransId="{8407E398-B181-4210-ABAD-348A76C93C70}"/>
    <dgm:cxn modelId="{B9E53BEF-5F5B-49E4-A253-010EDF00AC50}" srcId="{299C4225-935D-46B4-8AE6-4C2B95E22657}" destId="{7780B2DC-22C7-4090-B880-6ACA2245175E}" srcOrd="0" destOrd="0" parTransId="{148C3DBE-CBA9-43B7-838D-3ED36E94A595}" sibTransId="{792F11ED-A85A-45E3-9A9C-2935C7DDF523}"/>
    <dgm:cxn modelId="{14579BA5-3074-4E51-890F-BE5682C140EC}" type="presOf" srcId="{910FCE26-F791-4186-B8D8-657850236526}" destId="{10B2C2DF-22C6-438F-AED2-842F9BEC5693}" srcOrd="0" destOrd="1" presId="urn:microsoft.com/office/officeart/2005/8/layout/vList2"/>
    <dgm:cxn modelId="{3BA11513-C9E0-46F5-B037-BF6E53CA960E}" srcId="{25CD1DA8-1E9B-4CE6-9E61-059C023658FA}" destId="{1FBB20F7-B845-41C7-8AFC-CD6AB0918FCB}" srcOrd="3" destOrd="0" parTransId="{36E640A1-9523-4C1D-9703-DA8382B6AB57}" sibTransId="{AE6A43AC-4E81-4AF4-8FF7-0BB10E0BA234}"/>
    <dgm:cxn modelId="{6D554257-53CD-4CDC-B8DD-FE6CF4A874D5}" srcId="{25CD1DA8-1E9B-4CE6-9E61-059C023658FA}" destId="{2E415005-6FFD-422B-B1A3-51AC4AF1955B}" srcOrd="0" destOrd="0" parTransId="{E5882C26-50F9-4B36-9FB1-D08FA9DDA7F3}" sibTransId="{CA5BD9D9-4782-4A6E-9CCD-16AE782D36EB}"/>
    <dgm:cxn modelId="{7C6B54DD-7E9E-4D2E-89BC-B0F60D06E41A}" type="presParOf" srcId="{8EA10964-E2CA-4FF1-BF8A-BA393960C61E}" destId="{F17766D9-9C89-49D8-9569-CA1B4FE3FC24}" srcOrd="0" destOrd="0" presId="urn:microsoft.com/office/officeart/2005/8/layout/vList2"/>
    <dgm:cxn modelId="{931CFE41-AEBD-402D-85E9-94C05AAD85CE}" type="presParOf" srcId="{8EA10964-E2CA-4FF1-BF8A-BA393960C61E}" destId="{10B2C2DF-22C6-438F-AED2-842F9BEC5693}" srcOrd="1" destOrd="0" presId="urn:microsoft.com/office/officeart/2005/8/layout/vList2"/>
    <dgm:cxn modelId="{D14DF2B9-283C-42CA-9403-2EE0A5FDD6E3}" type="presParOf" srcId="{8EA10964-E2CA-4FF1-BF8A-BA393960C61E}" destId="{916F6123-1C61-44BB-B498-1A648E19B450}" srcOrd="2" destOrd="0" presId="urn:microsoft.com/office/officeart/2005/8/layout/vList2"/>
    <dgm:cxn modelId="{4F46CB76-614A-4E1B-9EA5-8E82BD7355F0}" type="presParOf" srcId="{8EA10964-E2CA-4FF1-BF8A-BA393960C61E}" destId="{62E29926-5F99-42C8-8E34-90B8693A94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748CE-6B11-4DE4-A1C4-9B08199917A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9560A1-21E9-4FC9-B4D9-F94D336A6CE8}">
      <dgm:prSet phldrT="[Texte]"/>
      <dgm:spPr/>
      <dgm:t>
        <a:bodyPr/>
        <a:lstStyle/>
        <a:p>
          <a:r>
            <a:rPr lang="fr-FR" dirty="0" smtClean="0"/>
            <a:t>Approche ex post</a:t>
          </a:r>
          <a:endParaRPr lang="fr-FR" dirty="0"/>
        </a:p>
      </dgm:t>
    </dgm:pt>
    <dgm:pt modelId="{1EE20FA0-0A4F-4A9A-8F3D-E304ED20882B}" type="parTrans" cxnId="{CD847DB2-05A6-49F8-ADD6-B80A2249CD14}">
      <dgm:prSet/>
      <dgm:spPr/>
      <dgm:t>
        <a:bodyPr/>
        <a:lstStyle/>
        <a:p>
          <a:endParaRPr lang="fr-FR"/>
        </a:p>
      </dgm:t>
    </dgm:pt>
    <dgm:pt modelId="{1B042B41-09E3-48C1-B684-4DB7D4B7AAD5}" type="sibTrans" cxnId="{CD847DB2-05A6-49F8-ADD6-B80A2249CD14}">
      <dgm:prSet/>
      <dgm:spPr/>
      <dgm:t>
        <a:bodyPr/>
        <a:lstStyle/>
        <a:p>
          <a:endParaRPr lang="fr-FR"/>
        </a:p>
      </dgm:t>
    </dgm:pt>
    <dgm:pt modelId="{EA96EC67-7FC5-4E00-8AC3-556D3D838D9D}">
      <dgm:prSet phldrT="[Texte]" custT="1"/>
      <dgm:spPr/>
      <dgm:t>
        <a:bodyPr/>
        <a:lstStyle/>
        <a:p>
          <a:r>
            <a:rPr lang="fr-FR" sz="2800" dirty="0" smtClean="0"/>
            <a:t>Prix hédoniques</a:t>
          </a:r>
          <a:endParaRPr lang="fr-FR" sz="2800" dirty="0"/>
        </a:p>
      </dgm:t>
    </dgm:pt>
    <dgm:pt modelId="{A0425211-079C-4CBF-A134-16692D2CFF92}" type="parTrans" cxnId="{A2231468-65DE-485F-B8D0-C2018D1720ED}">
      <dgm:prSet/>
      <dgm:spPr/>
      <dgm:t>
        <a:bodyPr/>
        <a:lstStyle/>
        <a:p>
          <a:endParaRPr lang="fr-FR"/>
        </a:p>
      </dgm:t>
    </dgm:pt>
    <dgm:pt modelId="{3B308F88-B37D-404E-A47F-47FE833D63B2}" type="sibTrans" cxnId="{A2231468-65DE-485F-B8D0-C2018D1720ED}">
      <dgm:prSet/>
      <dgm:spPr/>
      <dgm:t>
        <a:bodyPr/>
        <a:lstStyle/>
        <a:p>
          <a:endParaRPr lang="fr-FR"/>
        </a:p>
      </dgm:t>
    </dgm:pt>
    <dgm:pt modelId="{DDEC63C7-6EC5-48F5-9539-4C00577D70E4}">
      <dgm:prSet phldrT="[Texte]"/>
      <dgm:spPr/>
      <dgm:t>
        <a:bodyPr/>
        <a:lstStyle/>
        <a:p>
          <a:r>
            <a:rPr lang="fr-FR" dirty="0" smtClean="0"/>
            <a:t>Approche ex ante</a:t>
          </a:r>
          <a:endParaRPr lang="fr-FR" dirty="0"/>
        </a:p>
      </dgm:t>
    </dgm:pt>
    <dgm:pt modelId="{C44DFBC9-7CD5-4522-9CD7-A4B8C8FBF54D}" type="parTrans" cxnId="{13A37502-BAE8-4910-B258-C89E97EC10BF}">
      <dgm:prSet/>
      <dgm:spPr/>
      <dgm:t>
        <a:bodyPr/>
        <a:lstStyle/>
        <a:p>
          <a:endParaRPr lang="fr-FR"/>
        </a:p>
      </dgm:t>
    </dgm:pt>
    <dgm:pt modelId="{023D3DF3-79BD-44BB-B096-A29EEE722C05}" type="sibTrans" cxnId="{13A37502-BAE8-4910-B258-C89E97EC10BF}">
      <dgm:prSet/>
      <dgm:spPr/>
      <dgm:t>
        <a:bodyPr/>
        <a:lstStyle/>
        <a:p>
          <a:endParaRPr lang="fr-FR"/>
        </a:p>
      </dgm:t>
    </dgm:pt>
    <dgm:pt modelId="{04689692-0E9F-4AF4-8359-2322795A8247}">
      <dgm:prSet phldrT="[Texte]"/>
      <dgm:spPr/>
      <dgm:t>
        <a:bodyPr/>
        <a:lstStyle/>
        <a:p>
          <a:r>
            <a:rPr lang="fr-FR" sz="2700" dirty="0" err="1" smtClean="0"/>
            <a:t>Choice</a:t>
          </a:r>
          <a:r>
            <a:rPr lang="fr-FR" sz="2700" dirty="0" smtClean="0"/>
            <a:t> </a:t>
          </a:r>
          <a:r>
            <a:rPr lang="fr-FR" sz="2700" dirty="0" err="1" smtClean="0"/>
            <a:t>experiment</a:t>
          </a:r>
          <a:endParaRPr lang="fr-FR" sz="2700" dirty="0"/>
        </a:p>
      </dgm:t>
    </dgm:pt>
    <dgm:pt modelId="{76F5C23E-4EFD-4FD2-AB77-DDE049E25AB7}" type="parTrans" cxnId="{69BC85A9-B9BF-4ECB-8988-AEBCDAC38B55}">
      <dgm:prSet/>
      <dgm:spPr/>
      <dgm:t>
        <a:bodyPr/>
        <a:lstStyle/>
        <a:p>
          <a:endParaRPr lang="fr-FR"/>
        </a:p>
      </dgm:t>
    </dgm:pt>
    <dgm:pt modelId="{EBD30060-6841-4793-A8FA-978578E37DBB}" type="sibTrans" cxnId="{69BC85A9-B9BF-4ECB-8988-AEBCDAC38B55}">
      <dgm:prSet/>
      <dgm:spPr/>
      <dgm:t>
        <a:bodyPr/>
        <a:lstStyle/>
        <a:p>
          <a:endParaRPr lang="fr-FR"/>
        </a:p>
      </dgm:t>
    </dgm:pt>
    <dgm:pt modelId="{9A53AB03-BC2E-470C-AFFE-072C0A62FADB}">
      <dgm:prSet phldrT="[Texte]" custT="1"/>
      <dgm:spPr/>
      <dgm:t>
        <a:bodyPr/>
        <a:lstStyle/>
        <a:p>
          <a:r>
            <a:rPr lang="fr-FR" sz="2000" dirty="0" smtClean="0"/>
            <a:t>Projection dans le temps</a:t>
          </a:r>
          <a:endParaRPr lang="fr-FR" sz="2000" dirty="0"/>
        </a:p>
      </dgm:t>
    </dgm:pt>
    <dgm:pt modelId="{FCA4906F-B1FF-4B3C-B3BA-A158E4741D71}" type="parTrans" cxnId="{D0198741-8B2A-4C3A-9F05-A096CC8D7553}">
      <dgm:prSet/>
      <dgm:spPr/>
      <dgm:t>
        <a:bodyPr/>
        <a:lstStyle/>
        <a:p>
          <a:endParaRPr lang="fr-FR"/>
        </a:p>
      </dgm:t>
    </dgm:pt>
    <dgm:pt modelId="{CD8385AF-CC92-4A30-9432-557B74401B26}" type="sibTrans" cxnId="{D0198741-8B2A-4C3A-9F05-A096CC8D7553}">
      <dgm:prSet/>
      <dgm:spPr/>
      <dgm:t>
        <a:bodyPr/>
        <a:lstStyle/>
        <a:p>
          <a:endParaRPr lang="fr-FR"/>
        </a:p>
      </dgm:t>
    </dgm:pt>
    <dgm:pt modelId="{BD25DF1D-09D5-4676-9A2F-9644CB6B7E15}">
      <dgm:prSet phldrT="[Texte]" custT="1"/>
      <dgm:spPr/>
      <dgm:t>
        <a:bodyPr/>
        <a:lstStyle/>
        <a:p>
          <a:r>
            <a:rPr lang="fr-FR" sz="2000" dirty="0" smtClean="0"/>
            <a:t>Rôle des dispositifs publics et de l’information</a:t>
          </a:r>
          <a:endParaRPr lang="fr-FR" sz="2000" dirty="0"/>
        </a:p>
      </dgm:t>
    </dgm:pt>
    <dgm:pt modelId="{2CAF964B-0623-4462-A0C6-A7FD5B309141}" type="parTrans" cxnId="{13BEF9AA-2172-4DDB-B7FD-FE3D3EAF3971}">
      <dgm:prSet/>
      <dgm:spPr/>
      <dgm:t>
        <a:bodyPr/>
        <a:lstStyle/>
        <a:p>
          <a:endParaRPr lang="fr-FR"/>
        </a:p>
      </dgm:t>
    </dgm:pt>
    <dgm:pt modelId="{1DA0A8CE-ABFF-4E5E-BB40-C2F2B6400773}" type="sibTrans" cxnId="{13BEF9AA-2172-4DDB-B7FD-FE3D3EAF3971}">
      <dgm:prSet/>
      <dgm:spPr/>
      <dgm:t>
        <a:bodyPr/>
        <a:lstStyle/>
        <a:p>
          <a:endParaRPr lang="fr-FR"/>
        </a:p>
      </dgm:t>
    </dgm:pt>
    <dgm:pt modelId="{AE2528DA-2ADF-418C-91F0-D7A2975467C4}">
      <dgm:prSet phldrT="[Texte]" custT="1"/>
      <dgm:spPr/>
      <dgm:t>
        <a:bodyPr/>
        <a:lstStyle/>
        <a:p>
          <a:r>
            <a:rPr lang="fr-FR" sz="2000" dirty="0" smtClean="0"/>
            <a:t>Analyse des choix résidentiels</a:t>
          </a:r>
          <a:endParaRPr lang="fr-FR" sz="2000" dirty="0"/>
        </a:p>
      </dgm:t>
    </dgm:pt>
    <dgm:pt modelId="{87D60EC0-CB3D-4844-9073-FF23C35C8C95}" type="sibTrans" cxnId="{AD8B9452-E13F-4CCE-A2D0-4C3EEF85CDD6}">
      <dgm:prSet/>
      <dgm:spPr/>
      <dgm:t>
        <a:bodyPr/>
        <a:lstStyle/>
        <a:p>
          <a:endParaRPr lang="fr-FR"/>
        </a:p>
      </dgm:t>
    </dgm:pt>
    <dgm:pt modelId="{43E35F39-DCCA-4CF5-89AB-9253DD1E9DF2}" type="parTrans" cxnId="{AD8B9452-E13F-4CCE-A2D0-4C3EEF85CDD6}">
      <dgm:prSet/>
      <dgm:spPr/>
      <dgm:t>
        <a:bodyPr/>
        <a:lstStyle/>
        <a:p>
          <a:endParaRPr lang="fr-FR"/>
        </a:p>
      </dgm:t>
    </dgm:pt>
    <dgm:pt modelId="{DB9276C3-F599-4EDA-A777-5AD4A363BE0A}">
      <dgm:prSet phldrT="[Texte]" custT="1"/>
      <dgm:spPr/>
      <dgm:t>
        <a:bodyPr/>
        <a:lstStyle/>
        <a:p>
          <a:r>
            <a:rPr lang="fr-FR" sz="2000" dirty="0" smtClean="0"/>
            <a:t>Analyse des préférences</a:t>
          </a:r>
          <a:endParaRPr lang="fr-FR" sz="2000" dirty="0"/>
        </a:p>
      </dgm:t>
    </dgm:pt>
    <dgm:pt modelId="{093CA407-FD35-4EA0-9586-8D13E20C4250}" type="parTrans" cxnId="{64E984ED-91CB-4FEF-B1E4-2C38B204A60D}">
      <dgm:prSet/>
      <dgm:spPr/>
    </dgm:pt>
    <dgm:pt modelId="{DC2B24F2-72AA-4172-B5A5-F2079F96DE44}" type="sibTrans" cxnId="{64E984ED-91CB-4FEF-B1E4-2C38B204A60D}">
      <dgm:prSet/>
      <dgm:spPr/>
    </dgm:pt>
    <dgm:pt modelId="{EBDE61FE-0EB9-4B15-9F3A-FCF9F1B681E2}" type="pres">
      <dgm:prSet presAssocID="{9F2748CE-6B11-4DE4-A1C4-9B08199917AF}" presName="linearFlow" presStyleCnt="0">
        <dgm:presLayoutVars>
          <dgm:dir/>
          <dgm:animLvl val="lvl"/>
          <dgm:resizeHandles/>
        </dgm:presLayoutVars>
      </dgm:prSet>
      <dgm:spPr/>
    </dgm:pt>
    <dgm:pt modelId="{DE78F05C-A880-41D0-9D5F-65811E1B6C92}" type="pres">
      <dgm:prSet presAssocID="{489560A1-21E9-4FC9-B4D9-F94D336A6CE8}" presName="compositeNode" presStyleCnt="0">
        <dgm:presLayoutVars>
          <dgm:bulletEnabled val="1"/>
        </dgm:presLayoutVars>
      </dgm:prSet>
      <dgm:spPr/>
    </dgm:pt>
    <dgm:pt modelId="{FD08F27A-0B38-48BE-A8FC-3E9942D0BFA9}" type="pres">
      <dgm:prSet presAssocID="{489560A1-21E9-4FC9-B4D9-F94D336A6CE8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9A027531-842A-40AA-AD45-47A8FD881B43}" type="pres">
      <dgm:prSet presAssocID="{489560A1-21E9-4FC9-B4D9-F94D336A6CE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0CF5D9-CF57-4476-9CDE-694DB76C8179}" type="pres">
      <dgm:prSet presAssocID="{489560A1-21E9-4FC9-B4D9-F94D336A6CE8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797FD253-3E92-40A9-9242-20444C298601}" type="pres">
      <dgm:prSet presAssocID="{1B042B41-09E3-48C1-B684-4DB7D4B7AAD5}" presName="sibTrans" presStyleCnt="0"/>
      <dgm:spPr/>
    </dgm:pt>
    <dgm:pt modelId="{6DE2A1EB-29A0-43F6-AA3D-A79AD04A407F}" type="pres">
      <dgm:prSet presAssocID="{DDEC63C7-6EC5-48F5-9539-4C00577D70E4}" presName="compositeNode" presStyleCnt="0">
        <dgm:presLayoutVars>
          <dgm:bulletEnabled val="1"/>
        </dgm:presLayoutVars>
      </dgm:prSet>
      <dgm:spPr/>
    </dgm:pt>
    <dgm:pt modelId="{9F1BB257-86CA-4116-B5E4-8F8204DC07CF}" type="pres">
      <dgm:prSet presAssocID="{DDEC63C7-6EC5-48F5-9539-4C00577D70E4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02FFD9C6-5C8B-4BCE-9B43-8BE167D26C5D}" type="pres">
      <dgm:prSet presAssocID="{DDEC63C7-6EC5-48F5-9539-4C00577D70E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D9446F-E629-48CB-BCB1-AE09DA7E5B1D}" type="pres">
      <dgm:prSet presAssocID="{DDEC63C7-6EC5-48F5-9539-4C00577D70E4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63F8B12-DA25-4B58-84E7-0DEDE0010513}" type="presOf" srcId="{489560A1-21E9-4FC9-B4D9-F94D336A6CE8}" destId="{DE0CF5D9-CF57-4476-9CDE-694DB76C8179}" srcOrd="0" destOrd="0" presId="urn:microsoft.com/office/officeart/2005/8/layout/hList2"/>
    <dgm:cxn modelId="{7D857972-29AE-4A07-B928-36CA2240C188}" type="presOf" srcId="{04689692-0E9F-4AF4-8359-2322795A8247}" destId="{02FFD9C6-5C8B-4BCE-9B43-8BE167D26C5D}" srcOrd="0" destOrd="0" presId="urn:microsoft.com/office/officeart/2005/8/layout/hList2"/>
    <dgm:cxn modelId="{13A37502-BAE8-4910-B258-C89E97EC10BF}" srcId="{9F2748CE-6B11-4DE4-A1C4-9B08199917AF}" destId="{DDEC63C7-6EC5-48F5-9539-4C00577D70E4}" srcOrd="1" destOrd="0" parTransId="{C44DFBC9-7CD5-4522-9CD7-A4B8C8FBF54D}" sibTransId="{023D3DF3-79BD-44BB-B096-A29EEE722C05}"/>
    <dgm:cxn modelId="{64E984ED-91CB-4FEF-B1E4-2C38B204A60D}" srcId="{DDEC63C7-6EC5-48F5-9539-4C00577D70E4}" destId="{DB9276C3-F599-4EDA-A777-5AD4A363BE0A}" srcOrd="1" destOrd="0" parTransId="{093CA407-FD35-4EA0-9586-8D13E20C4250}" sibTransId="{DC2B24F2-72AA-4172-B5A5-F2079F96DE44}"/>
    <dgm:cxn modelId="{CD847DB2-05A6-49F8-ADD6-B80A2249CD14}" srcId="{9F2748CE-6B11-4DE4-A1C4-9B08199917AF}" destId="{489560A1-21E9-4FC9-B4D9-F94D336A6CE8}" srcOrd="0" destOrd="0" parTransId="{1EE20FA0-0A4F-4A9A-8F3D-E304ED20882B}" sibTransId="{1B042B41-09E3-48C1-B684-4DB7D4B7AAD5}"/>
    <dgm:cxn modelId="{13BEF9AA-2172-4DDB-B7FD-FE3D3EAF3971}" srcId="{489560A1-21E9-4FC9-B4D9-F94D336A6CE8}" destId="{BD25DF1D-09D5-4676-9A2F-9644CB6B7E15}" srcOrd="2" destOrd="0" parTransId="{2CAF964B-0623-4462-A0C6-A7FD5B309141}" sibTransId="{1DA0A8CE-ABFF-4E5E-BB40-C2F2B6400773}"/>
    <dgm:cxn modelId="{A2231468-65DE-485F-B8D0-C2018D1720ED}" srcId="{489560A1-21E9-4FC9-B4D9-F94D336A6CE8}" destId="{EA96EC67-7FC5-4E00-8AC3-556D3D838D9D}" srcOrd="0" destOrd="0" parTransId="{A0425211-079C-4CBF-A134-16692D2CFF92}" sibTransId="{3B308F88-B37D-404E-A47F-47FE833D63B2}"/>
    <dgm:cxn modelId="{69BC85A9-B9BF-4ECB-8988-AEBCDAC38B55}" srcId="{DDEC63C7-6EC5-48F5-9539-4C00577D70E4}" destId="{04689692-0E9F-4AF4-8359-2322795A8247}" srcOrd="0" destOrd="0" parTransId="{76F5C23E-4EFD-4FD2-AB77-DDE049E25AB7}" sibTransId="{EBD30060-6841-4793-A8FA-978578E37DBB}"/>
    <dgm:cxn modelId="{8B0C9108-8F5D-406D-8909-AC1306CF5A23}" type="presOf" srcId="{DB9276C3-F599-4EDA-A777-5AD4A363BE0A}" destId="{02FFD9C6-5C8B-4BCE-9B43-8BE167D26C5D}" srcOrd="0" destOrd="1" presId="urn:microsoft.com/office/officeart/2005/8/layout/hList2"/>
    <dgm:cxn modelId="{935CC549-26FB-490C-9EB4-5A2435AC607C}" type="presOf" srcId="{9F2748CE-6B11-4DE4-A1C4-9B08199917AF}" destId="{EBDE61FE-0EB9-4B15-9F3A-FCF9F1B681E2}" srcOrd="0" destOrd="0" presId="urn:microsoft.com/office/officeart/2005/8/layout/hList2"/>
    <dgm:cxn modelId="{4453A1DE-69EE-4F03-A247-0D679A673DDF}" type="presOf" srcId="{AE2528DA-2ADF-418C-91F0-D7A2975467C4}" destId="{9A027531-842A-40AA-AD45-47A8FD881B43}" srcOrd="0" destOrd="1" presId="urn:microsoft.com/office/officeart/2005/8/layout/hList2"/>
    <dgm:cxn modelId="{AD8B9452-E13F-4CCE-A2D0-4C3EEF85CDD6}" srcId="{489560A1-21E9-4FC9-B4D9-F94D336A6CE8}" destId="{AE2528DA-2ADF-418C-91F0-D7A2975467C4}" srcOrd="1" destOrd="0" parTransId="{43E35F39-DCCA-4CF5-89AB-9253DD1E9DF2}" sibTransId="{87D60EC0-CB3D-4844-9073-FF23C35C8C95}"/>
    <dgm:cxn modelId="{9887A259-B1BE-4060-B4C8-466B64ABADE0}" type="presOf" srcId="{9A53AB03-BC2E-470C-AFFE-072C0A62FADB}" destId="{02FFD9C6-5C8B-4BCE-9B43-8BE167D26C5D}" srcOrd="0" destOrd="2" presId="urn:microsoft.com/office/officeart/2005/8/layout/hList2"/>
    <dgm:cxn modelId="{18C44868-A32C-453D-A4C2-52F35A0C7355}" type="presOf" srcId="{EA96EC67-7FC5-4E00-8AC3-556D3D838D9D}" destId="{9A027531-842A-40AA-AD45-47A8FD881B43}" srcOrd="0" destOrd="0" presId="urn:microsoft.com/office/officeart/2005/8/layout/hList2"/>
    <dgm:cxn modelId="{D0198741-8B2A-4C3A-9F05-A096CC8D7553}" srcId="{DDEC63C7-6EC5-48F5-9539-4C00577D70E4}" destId="{9A53AB03-BC2E-470C-AFFE-072C0A62FADB}" srcOrd="2" destOrd="0" parTransId="{FCA4906F-B1FF-4B3C-B3BA-A158E4741D71}" sibTransId="{CD8385AF-CC92-4A30-9432-557B74401B26}"/>
    <dgm:cxn modelId="{3CA39880-C518-4B44-827F-BB47D05E9EE0}" type="presOf" srcId="{DDEC63C7-6EC5-48F5-9539-4C00577D70E4}" destId="{61D9446F-E629-48CB-BCB1-AE09DA7E5B1D}" srcOrd="0" destOrd="0" presId="urn:microsoft.com/office/officeart/2005/8/layout/hList2"/>
    <dgm:cxn modelId="{B175BDCC-E78F-45CB-8BB1-CF2C9E422F2E}" type="presOf" srcId="{BD25DF1D-09D5-4676-9A2F-9644CB6B7E15}" destId="{9A027531-842A-40AA-AD45-47A8FD881B43}" srcOrd="0" destOrd="2" presId="urn:microsoft.com/office/officeart/2005/8/layout/hList2"/>
    <dgm:cxn modelId="{4ABC8AB1-DC42-478B-98C1-B6D42817628D}" type="presParOf" srcId="{EBDE61FE-0EB9-4B15-9F3A-FCF9F1B681E2}" destId="{DE78F05C-A880-41D0-9D5F-65811E1B6C92}" srcOrd="0" destOrd="0" presId="urn:microsoft.com/office/officeart/2005/8/layout/hList2"/>
    <dgm:cxn modelId="{DD3583CD-5408-4A8D-8080-AC7CF3061661}" type="presParOf" srcId="{DE78F05C-A880-41D0-9D5F-65811E1B6C92}" destId="{FD08F27A-0B38-48BE-A8FC-3E9942D0BFA9}" srcOrd="0" destOrd="0" presId="urn:microsoft.com/office/officeart/2005/8/layout/hList2"/>
    <dgm:cxn modelId="{A820CE20-99F0-4A35-AEAD-5609D9650C5C}" type="presParOf" srcId="{DE78F05C-A880-41D0-9D5F-65811E1B6C92}" destId="{9A027531-842A-40AA-AD45-47A8FD881B43}" srcOrd="1" destOrd="0" presId="urn:microsoft.com/office/officeart/2005/8/layout/hList2"/>
    <dgm:cxn modelId="{B53A7D9A-3562-45D7-BF42-78BF9F123404}" type="presParOf" srcId="{DE78F05C-A880-41D0-9D5F-65811E1B6C92}" destId="{DE0CF5D9-CF57-4476-9CDE-694DB76C8179}" srcOrd="2" destOrd="0" presId="urn:microsoft.com/office/officeart/2005/8/layout/hList2"/>
    <dgm:cxn modelId="{5BFC6F11-7767-4DF6-A2D9-0061AC67DB71}" type="presParOf" srcId="{EBDE61FE-0EB9-4B15-9F3A-FCF9F1B681E2}" destId="{797FD253-3E92-40A9-9242-20444C298601}" srcOrd="1" destOrd="0" presId="urn:microsoft.com/office/officeart/2005/8/layout/hList2"/>
    <dgm:cxn modelId="{DEA5513E-C2CF-4800-B4D8-DE380125FB14}" type="presParOf" srcId="{EBDE61FE-0EB9-4B15-9F3A-FCF9F1B681E2}" destId="{6DE2A1EB-29A0-43F6-AA3D-A79AD04A407F}" srcOrd="2" destOrd="0" presId="urn:microsoft.com/office/officeart/2005/8/layout/hList2"/>
    <dgm:cxn modelId="{D86B8D7B-3CC4-4B5E-A9B1-41D7B88CB9A3}" type="presParOf" srcId="{6DE2A1EB-29A0-43F6-AA3D-A79AD04A407F}" destId="{9F1BB257-86CA-4116-B5E4-8F8204DC07CF}" srcOrd="0" destOrd="0" presId="urn:microsoft.com/office/officeart/2005/8/layout/hList2"/>
    <dgm:cxn modelId="{D0CA6789-0728-46B4-A162-883F67A3FE3E}" type="presParOf" srcId="{6DE2A1EB-29A0-43F6-AA3D-A79AD04A407F}" destId="{02FFD9C6-5C8B-4BCE-9B43-8BE167D26C5D}" srcOrd="1" destOrd="0" presId="urn:microsoft.com/office/officeart/2005/8/layout/hList2"/>
    <dgm:cxn modelId="{9543B65F-04B2-4F45-AB11-01CC24F2C959}" type="presParOf" srcId="{6DE2A1EB-29A0-43F6-AA3D-A79AD04A407F}" destId="{61D9446F-E629-48CB-BCB1-AE09DA7E5B1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766D9-9C89-49D8-9569-CA1B4FE3FC24}">
      <dsp:nvSpPr>
        <dsp:cNvPr id="0" name=""/>
        <dsp:cNvSpPr/>
      </dsp:nvSpPr>
      <dsp:spPr>
        <a:xfrm>
          <a:off x="0" y="18776"/>
          <a:ext cx="6649844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Analyse des comportements individuels résidentiels en présence d’un risque et mesures d’adaptation </a:t>
          </a:r>
          <a:endParaRPr lang="fr-FR" sz="1800" kern="1200" dirty="0"/>
        </a:p>
      </dsp:txBody>
      <dsp:txXfrm>
        <a:off x="37467" y="56243"/>
        <a:ext cx="6574910" cy="692586"/>
      </dsp:txXfrm>
    </dsp:sp>
    <dsp:sp modelId="{10B2C2DF-22C6-438F-AED2-842F9BEC5693}">
      <dsp:nvSpPr>
        <dsp:cNvPr id="0" name=""/>
        <dsp:cNvSpPr/>
      </dsp:nvSpPr>
      <dsp:spPr>
        <a:xfrm>
          <a:off x="0" y="786296"/>
          <a:ext cx="6649844" cy="199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3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dirty="0" smtClean="0"/>
            <a:t>Gradient de capitalisation du risque selon le degré d’exposition (</a:t>
          </a:r>
          <a:r>
            <a:rPr lang="fr-FR" sz="1400" kern="1200" dirty="0" err="1" smtClean="0"/>
            <a:t>Atreya</a:t>
          </a:r>
          <a:r>
            <a:rPr lang="fr-FR" sz="1400" kern="1200" dirty="0" smtClean="0"/>
            <a:t> et al., 2013, 2016)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dirty="0" smtClean="0"/>
            <a:t>Perception du risque et mobilité (</a:t>
          </a:r>
          <a:r>
            <a:rPr lang="fr-FR" sz="1400" kern="1200" dirty="0" err="1" smtClean="0"/>
            <a:t>Slovic</a:t>
          </a:r>
          <a:r>
            <a:rPr lang="fr-FR" sz="1400" kern="1200" dirty="0" smtClean="0"/>
            <a:t>, 1987)</a:t>
          </a:r>
          <a:endParaRPr lang="fr-FR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dirty="0" smtClean="0"/>
            <a:t>Changement de paradigme: minimisation du regret (Chorus et al., 2008)</a:t>
          </a:r>
          <a:endParaRPr lang="fr-FR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dirty="0" smtClean="0"/>
            <a:t>Sources d’hétérogénéité et motivations des choix</a:t>
          </a:r>
          <a:endParaRPr lang="fr-FR" sz="1400" kern="1200" dirty="0" smtClean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Valeurs morales (</a:t>
          </a:r>
          <a:r>
            <a:rPr lang="fr-FR" sz="1200" kern="1200" dirty="0" err="1" smtClean="0"/>
            <a:t>Andréoni</a:t>
          </a:r>
          <a:r>
            <a:rPr lang="fr-FR" sz="1200" kern="1200" dirty="0" smtClean="0"/>
            <a:t>, 1990) et arbitrages tabous (</a:t>
          </a:r>
          <a:r>
            <a:rPr lang="fr-FR" sz="1200" kern="1200" dirty="0" err="1" smtClean="0"/>
            <a:t>Fiske</a:t>
          </a:r>
          <a:r>
            <a:rPr lang="fr-FR" sz="1200" kern="1200" dirty="0" smtClean="0"/>
            <a:t> et al., 1997)</a:t>
          </a:r>
          <a:endParaRPr lang="fr-FR" sz="1200" kern="1200" dirty="0" smtClean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err="1" smtClean="0"/>
            <a:t>Nudges</a:t>
          </a:r>
          <a:r>
            <a:rPr lang="fr-FR" sz="1200" kern="1200" dirty="0" smtClean="0"/>
            <a:t> (Thaler &amp; </a:t>
          </a:r>
          <a:r>
            <a:rPr lang="fr-FR" sz="1200" kern="1200" dirty="0" err="1" smtClean="0"/>
            <a:t>Sunstein</a:t>
          </a:r>
          <a:r>
            <a:rPr lang="fr-FR" sz="1200" kern="1200" dirty="0" smtClean="0"/>
            <a:t>, 2003) </a:t>
          </a:r>
          <a:endParaRPr lang="fr-FR" sz="1200" kern="1200" dirty="0" smtClean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Modèles hydrides (</a:t>
          </a:r>
          <a:r>
            <a:rPr lang="fr-FR" sz="1200" kern="1200" dirty="0" err="1" smtClean="0"/>
            <a:t>Faccioli</a:t>
          </a:r>
          <a:r>
            <a:rPr lang="fr-FR" sz="1200" kern="1200" dirty="0" smtClean="0"/>
            <a:t> et al., 2020)</a:t>
          </a:r>
          <a:endParaRPr lang="fr-F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kern="1200" dirty="0" smtClean="0"/>
            <a:t>Espace et modélisation des préférences (Smirnov, 2010) (</a:t>
          </a:r>
          <a:r>
            <a:rPr lang="fr-FR" sz="1200" kern="1200" dirty="0" err="1" smtClean="0"/>
            <a:t>Budzinski</a:t>
          </a:r>
          <a:r>
            <a:rPr lang="fr-FR" sz="1200" kern="1200" dirty="0" smtClean="0"/>
            <a:t> et al., 2021)</a:t>
          </a:r>
          <a:endParaRPr lang="fr-FR" sz="1200" kern="1200" dirty="0"/>
        </a:p>
      </dsp:txBody>
      <dsp:txXfrm>
        <a:off x="0" y="786296"/>
        <a:ext cx="6649844" cy="1994445"/>
      </dsp:txXfrm>
    </dsp:sp>
    <dsp:sp modelId="{916F6123-1C61-44BB-B498-1A648E19B450}">
      <dsp:nvSpPr>
        <dsp:cNvPr id="0" name=""/>
        <dsp:cNvSpPr/>
      </dsp:nvSpPr>
      <dsp:spPr>
        <a:xfrm>
          <a:off x="0" y="2780741"/>
          <a:ext cx="6649844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Gouvernance et aménagement des territoires soumis à des risques</a:t>
          </a:r>
          <a:endParaRPr lang="fr-FR" sz="1800" kern="1200" dirty="0"/>
        </a:p>
      </dsp:txBody>
      <dsp:txXfrm>
        <a:off x="37467" y="2818208"/>
        <a:ext cx="6574910" cy="692586"/>
      </dsp:txXfrm>
    </dsp:sp>
    <dsp:sp modelId="{62E29926-5F99-42C8-8E34-90B8693A94FE}">
      <dsp:nvSpPr>
        <dsp:cNvPr id="0" name=""/>
        <dsp:cNvSpPr/>
      </dsp:nvSpPr>
      <dsp:spPr>
        <a:xfrm>
          <a:off x="0" y="3548261"/>
          <a:ext cx="6649844" cy="1124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3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dirty="0" smtClean="0"/>
            <a:t>Dispositif assurantiel</a:t>
          </a:r>
          <a:endParaRPr lang="fr-FR" sz="14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i="1" kern="1200" dirty="0" err="1" smtClean="0"/>
            <a:t>crowding</a:t>
          </a:r>
          <a:r>
            <a:rPr lang="fr-FR" sz="1200" i="1" kern="1200" dirty="0" smtClean="0"/>
            <a:t> out </a:t>
          </a:r>
          <a:r>
            <a:rPr lang="fr-FR" sz="1200" kern="1200" dirty="0" smtClean="0"/>
            <a:t>et hasard moral (</a:t>
          </a:r>
          <a:r>
            <a:rPr lang="fr-FR" sz="1200" kern="1200" dirty="0" err="1" smtClean="0"/>
            <a:t>Kousky</a:t>
          </a:r>
          <a:r>
            <a:rPr lang="fr-FR" sz="1200" kern="1200" dirty="0" smtClean="0"/>
            <a:t> et al., 2018)</a:t>
          </a:r>
          <a:endParaRPr lang="fr-FR" sz="12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smtClean="0"/>
            <a:t>Trajectoires d’adaptation et recomposition territoriale</a:t>
          </a:r>
          <a:endParaRPr lang="fr-FR" sz="1400" kern="1200" dirty="0" smtClean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200" i="1" kern="1200" dirty="0" smtClean="0"/>
            <a:t>Trajectoires adaptatives (</a:t>
          </a:r>
          <a:r>
            <a:rPr lang="fr-FR" sz="1200" i="1" kern="1200" dirty="0" err="1" smtClean="0"/>
            <a:t>Haasnoot</a:t>
          </a:r>
          <a:r>
            <a:rPr lang="fr-FR" sz="1200" i="1" kern="1200" dirty="0" smtClean="0"/>
            <a:t> et al., 2013)</a:t>
          </a:r>
          <a:endParaRPr lang="fr-FR" sz="12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kern="1200" dirty="0" smtClean="0"/>
            <a:t>Vers une gentrification climatique? (Jesse et al., 2018)</a:t>
          </a:r>
          <a:endParaRPr lang="fr-FR" sz="1400" kern="1200" dirty="0" smtClean="0"/>
        </a:p>
      </dsp:txBody>
      <dsp:txXfrm>
        <a:off x="0" y="3548261"/>
        <a:ext cx="6649844" cy="1124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CF5D9-CF57-4476-9CDE-694DB76C8179}">
      <dsp:nvSpPr>
        <dsp:cNvPr id="0" name=""/>
        <dsp:cNvSpPr/>
      </dsp:nvSpPr>
      <dsp:spPr>
        <a:xfrm rot="16200000">
          <a:off x="-1448716" y="2301533"/>
          <a:ext cx="3468066" cy="49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2228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Approche ex post</a:t>
          </a:r>
          <a:endParaRPr lang="fr-FR" sz="3100" kern="1200" dirty="0"/>
        </a:p>
      </dsp:txBody>
      <dsp:txXfrm>
        <a:off x="-1448716" y="2301533"/>
        <a:ext cx="3468066" cy="490085"/>
      </dsp:txXfrm>
    </dsp:sp>
    <dsp:sp modelId="{9A027531-842A-40AA-AD45-47A8FD881B43}">
      <dsp:nvSpPr>
        <dsp:cNvPr id="0" name=""/>
        <dsp:cNvSpPr/>
      </dsp:nvSpPr>
      <dsp:spPr>
        <a:xfrm>
          <a:off x="530359" y="812542"/>
          <a:ext cx="2441146" cy="3468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32228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Prix hédoniques</a:t>
          </a:r>
          <a:endParaRPr lang="fr-FR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Analyse des choix résidentiels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Rôle des dispositifs publics et de l’information</a:t>
          </a:r>
          <a:endParaRPr lang="fr-FR" sz="2000" kern="1200" dirty="0"/>
        </a:p>
      </dsp:txBody>
      <dsp:txXfrm>
        <a:off x="530359" y="812542"/>
        <a:ext cx="2441146" cy="3468066"/>
      </dsp:txXfrm>
    </dsp:sp>
    <dsp:sp modelId="{FD08F27A-0B38-48BE-A8FC-3E9942D0BFA9}">
      <dsp:nvSpPr>
        <dsp:cNvPr id="0" name=""/>
        <dsp:cNvSpPr/>
      </dsp:nvSpPr>
      <dsp:spPr>
        <a:xfrm>
          <a:off x="40274" y="165629"/>
          <a:ext cx="980171" cy="980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9446F-E629-48CB-BCB1-AE09DA7E5B1D}">
      <dsp:nvSpPr>
        <dsp:cNvPr id="0" name=""/>
        <dsp:cNvSpPr/>
      </dsp:nvSpPr>
      <dsp:spPr>
        <a:xfrm rot="16200000">
          <a:off x="2100137" y="2301533"/>
          <a:ext cx="3468066" cy="49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2228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Approche ex ante</a:t>
          </a:r>
          <a:endParaRPr lang="fr-FR" sz="3100" kern="1200" dirty="0"/>
        </a:p>
      </dsp:txBody>
      <dsp:txXfrm>
        <a:off x="2100137" y="2301533"/>
        <a:ext cx="3468066" cy="490085"/>
      </dsp:txXfrm>
    </dsp:sp>
    <dsp:sp modelId="{02FFD9C6-5C8B-4BCE-9B43-8BE167D26C5D}">
      <dsp:nvSpPr>
        <dsp:cNvPr id="0" name=""/>
        <dsp:cNvSpPr/>
      </dsp:nvSpPr>
      <dsp:spPr>
        <a:xfrm>
          <a:off x="4079213" y="812542"/>
          <a:ext cx="2441146" cy="3468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32228" rIns="142240" bIns="14224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err="1" smtClean="0"/>
            <a:t>Choice</a:t>
          </a:r>
          <a:r>
            <a:rPr lang="fr-FR" sz="2700" kern="1200" dirty="0" smtClean="0"/>
            <a:t> </a:t>
          </a:r>
          <a:r>
            <a:rPr lang="fr-FR" sz="2700" kern="1200" dirty="0" err="1" smtClean="0"/>
            <a:t>experiment</a:t>
          </a:r>
          <a:endParaRPr lang="fr-FR" sz="2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Analyse des préférences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Projection dans le temps</a:t>
          </a:r>
          <a:endParaRPr lang="fr-FR" sz="2000" kern="1200" dirty="0"/>
        </a:p>
      </dsp:txBody>
      <dsp:txXfrm>
        <a:off x="4079213" y="812542"/>
        <a:ext cx="2441146" cy="3468066"/>
      </dsp:txXfrm>
    </dsp:sp>
    <dsp:sp modelId="{9F1BB257-86CA-4116-B5E4-8F8204DC07CF}">
      <dsp:nvSpPr>
        <dsp:cNvPr id="0" name=""/>
        <dsp:cNvSpPr/>
      </dsp:nvSpPr>
      <dsp:spPr>
        <a:xfrm>
          <a:off x="3589128" y="165629"/>
          <a:ext cx="980171" cy="9801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7FCCA-7A30-40A3-801E-DACC74C83708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DA40-9592-447D-99A6-C566B2C74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06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fr-FR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Ordre    	Gain certain /Perte certaine     	Loterie (EG = p1x1 + p2x2)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Premier jeu	        </a:t>
            </a:r>
            <a:r>
              <a:rPr lang="fr-FR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1000€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    </a:t>
            </a:r>
            <a:r>
              <a:rPr lang="fr-FR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0.1*20.000 + 0.9*0=2000€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jeu	        </a:t>
            </a:r>
            <a:r>
              <a:rPr lang="fr-FR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5000€			    0.1*70.000 + 0.9*0=7000€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Troisième jeu	      </a:t>
            </a:r>
            <a:r>
              <a:rPr lang="fr-FR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10.000€			    0.1*120.000 + 0.9*0=12.000€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69F1-B599-42BE-8B2D-1010EC6D233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78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Catnat</a:t>
            </a:r>
            <a:r>
              <a:rPr lang="fr-FR" dirty="0" smtClean="0"/>
              <a:t> </a:t>
            </a:r>
            <a:r>
              <a:rPr lang="en-US" dirty="0" smtClean="0"/>
              <a:t>opens the right to reparation through the compensation of </a:t>
            </a:r>
          </a:p>
          <a:p>
            <a:r>
              <a:rPr lang="en-US" dirty="0" smtClean="0"/>
              <a:t>Damages</a:t>
            </a:r>
          </a:p>
          <a:p>
            <a:r>
              <a:rPr lang="en-US" dirty="0" smtClean="0"/>
              <a:t>Public policy induces perverse effect,</a:t>
            </a:r>
            <a:r>
              <a:rPr lang="en-US" baseline="0" dirty="0" smtClean="0"/>
              <a:t> giving to people a kind of security and leading them taking more risky decisions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03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69F1-B599-42BE-8B2D-1010EC6D23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5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France, la population attendue pour 2050 s’élève à 74 millions d’habitants qui se répartirait en majorité autour des pôles urbains et notamment de l’ouest et du sud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72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France, la population attendue pour 2050 s’élève à 74 millions d’habitants qui se répartirait en majorité autour des pôles urbains et notamment de l’ouest et du sud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9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Negative</a:t>
            </a:r>
            <a:r>
              <a:rPr lang="fr-FR" dirty="0" smtClean="0"/>
              <a:t> biais = positive </a:t>
            </a:r>
            <a:r>
              <a:rPr lang="fr-FR" dirty="0" err="1" smtClean="0"/>
              <a:t>risk</a:t>
            </a:r>
            <a:r>
              <a:rPr lang="fr-FR" dirty="0" smtClean="0"/>
              <a:t> premium!</a:t>
            </a:r>
          </a:p>
          <a:p>
            <a:r>
              <a:rPr lang="fr-FR" dirty="0" err="1" smtClean="0"/>
              <a:t>Crowding</a:t>
            </a:r>
            <a:r>
              <a:rPr lang="fr-FR" dirty="0" smtClean="0"/>
              <a:t> out </a:t>
            </a:r>
            <a:r>
              <a:rPr lang="fr-FR" dirty="0" err="1" smtClean="0"/>
              <a:t>effect</a:t>
            </a:r>
            <a:r>
              <a:rPr lang="fr-FR" dirty="0" smtClean="0"/>
              <a:t>: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in the </a:t>
            </a:r>
            <a:r>
              <a:rPr lang="fr-FR" dirty="0" err="1" smtClean="0"/>
              <a:t>insurance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1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Transport </a:t>
            </a:r>
            <a:r>
              <a:rPr lang="fr-FR" dirty="0" err="1" smtClean="0"/>
              <a:t>disturbances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for </a:t>
            </a:r>
            <a:r>
              <a:rPr lang="fr-FR" dirty="0" err="1" smtClean="0"/>
              <a:t>isolated</a:t>
            </a:r>
            <a:r>
              <a:rPr lang="fr-FR" dirty="0" smtClean="0"/>
              <a:t> </a:t>
            </a:r>
            <a:r>
              <a:rPr lang="fr-FR" dirty="0" err="1" smtClean="0"/>
              <a:t>houses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8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Transport </a:t>
            </a:r>
            <a:r>
              <a:rPr lang="fr-FR" dirty="0" err="1" smtClean="0"/>
              <a:t>disturbances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for </a:t>
            </a:r>
            <a:r>
              <a:rPr lang="fr-FR" dirty="0" err="1" smtClean="0"/>
              <a:t>isolated</a:t>
            </a:r>
            <a:r>
              <a:rPr lang="fr-FR" dirty="0" smtClean="0"/>
              <a:t> </a:t>
            </a:r>
            <a:r>
              <a:rPr lang="fr-FR" dirty="0" err="1" smtClean="0"/>
              <a:t>houses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40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Transport </a:t>
            </a:r>
            <a:r>
              <a:rPr lang="fr-FR" dirty="0" err="1" smtClean="0"/>
              <a:t>disturbances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for </a:t>
            </a:r>
            <a:r>
              <a:rPr lang="fr-FR" dirty="0" err="1" smtClean="0"/>
              <a:t>isolated</a:t>
            </a:r>
            <a:r>
              <a:rPr lang="fr-FR" dirty="0" smtClean="0"/>
              <a:t> </a:t>
            </a:r>
            <a:r>
              <a:rPr lang="fr-FR" dirty="0" err="1" smtClean="0"/>
              <a:t>houses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9F54C-CBF1-41E7-8F8C-42DA6647271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9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9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01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3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6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2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9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2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3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81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00A3A6"/>
                </a:solidFill>
                <a:latin typeface="Calibri Light" panose="020F0302020204030204"/>
              </a:rPr>
              <a:t>Séminaire EIDER/ 17 avril 2025 - Clermont-Ferrand/ </a:t>
            </a:r>
            <a:r>
              <a:rPr lang="fr-FR" sz="1000" dirty="0">
                <a:solidFill>
                  <a:srgbClr val="00A3A6"/>
                </a:solidFill>
                <a:latin typeface="Calibri Light" panose="020F0302020204030204"/>
              </a:rPr>
              <a:t>J. Dachary-Bernard</a:t>
            </a:r>
          </a:p>
        </p:txBody>
      </p:sp>
    </p:spTree>
    <p:extLst>
      <p:ext uri="{BB962C8B-B14F-4D97-AF65-F5344CB8AC3E}">
        <p14:creationId xmlns:p14="http://schemas.microsoft.com/office/powerpoint/2010/main" val="32379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Préférences et comportements résidentiels face </a:t>
            </a:r>
            <a:r>
              <a:rPr lang="fr-FR" dirty="0" smtClean="0"/>
              <a:t>aux risques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01382" y="3527962"/>
            <a:ext cx="6858000" cy="654923"/>
          </a:xfrm>
        </p:spPr>
        <p:txBody>
          <a:bodyPr/>
          <a:lstStyle/>
          <a:p>
            <a:r>
              <a:rPr lang="fr-FR" dirty="0" smtClean="0"/>
              <a:t>Jeanne Dachary-Bernard, UR ETTIS, Bordeaux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90" y="5531936"/>
            <a:ext cx="879678" cy="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65" y="141450"/>
            <a:ext cx="5680114" cy="58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fr-FR" sz="2000" dirty="0"/>
              <a:t>Une préférence pour rester </a:t>
            </a:r>
          </a:p>
          <a:p>
            <a:pPr marL="742950" lvl="1" indent="-285750">
              <a:lnSpc>
                <a:spcPct val="100000"/>
              </a:lnSpc>
            </a:pPr>
            <a:r>
              <a:rPr lang="fr-FR" sz="1800" dirty="0" smtClean="0"/>
              <a:t>Registre </a:t>
            </a:r>
            <a:r>
              <a:rPr lang="fr-FR" sz="1800" dirty="0"/>
              <a:t>comportemental </a:t>
            </a:r>
            <a:r>
              <a:rPr lang="fr-FR" sz="1800" dirty="0">
                <a:sym typeface="Wingdings" panose="05000000000000000000" pitchFamily="2" charset="2"/>
              </a:rPr>
              <a:t> Quelles solutions </a:t>
            </a:r>
            <a:r>
              <a:rPr lang="fr-FR" sz="1800" dirty="0" smtClean="0">
                <a:sym typeface="Wingdings" panose="05000000000000000000" pitchFamily="2" charset="2"/>
              </a:rPr>
              <a:t>comportementales ?</a:t>
            </a:r>
            <a:endParaRPr lang="fr-FR" sz="1800" dirty="0">
              <a:sym typeface="Wingdings" panose="05000000000000000000" pitchFamily="2" charset="2"/>
            </a:endParaRPr>
          </a:p>
          <a:p>
            <a:pPr marL="285750" indent="-285750"/>
            <a:r>
              <a:rPr lang="fr-FR" sz="2000" dirty="0">
                <a:sym typeface="Wingdings" panose="05000000000000000000" pitchFamily="2" charset="2"/>
              </a:rPr>
              <a:t>Quelle configuration du territoire de demain pour se déplacer </a:t>
            </a:r>
            <a:r>
              <a:rPr lang="fr-FR" sz="2000" dirty="0"/>
              <a:t> ?</a:t>
            </a:r>
          </a:p>
          <a:p>
            <a:pPr marL="742950" lvl="1" indent="-285750"/>
            <a:r>
              <a:rPr lang="fr-FR" sz="1800" dirty="0"/>
              <a:t>Front de mer</a:t>
            </a:r>
          </a:p>
          <a:p>
            <a:pPr marL="742950" lvl="1" indent="-285750"/>
            <a:r>
              <a:rPr lang="fr-FR" sz="1800" dirty="0"/>
              <a:t>Rachat de la propriété et contractualisation avec l’Etat</a:t>
            </a:r>
          </a:p>
          <a:p>
            <a:pPr marL="742950" lvl="1" indent="-285750"/>
            <a:r>
              <a:rPr lang="fr-FR" sz="1800" dirty="0"/>
              <a:t>Environnement social et repli de </a:t>
            </a:r>
            <a:r>
              <a:rPr lang="fr-FR" sz="1800" dirty="0" smtClean="0"/>
              <a:t>communautés ?</a:t>
            </a:r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 marL="285750" indent="-285750"/>
            <a:r>
              <a:rPr lang="fr-FR" sz="2000" dirty="0"/>
              <a:t>Planification essentielle pour les individus ayant accepté la politique de repli…</a:t>
            </a:r>
          </a:p>
          <a:p>
            <a:pPr marL="0" indent="0">
              <a:buNone/>
            </a:pPr>
            <a:r>
              <a:rPr lang="fr-FR" sz="2000" dirty="0"/>
              <a:t>… mais importance des leviers comportementaux </a:t>
            </a:r>
            <a:r>
              <a:rPr lang="fr-FR" sz="2000" dirty="0" smtClean="0"/>
              <a:t>pour les autres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Synthèse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30111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Risques et choix résidentiels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quelle capitalisation du risque dans </a:t>
            </a:r>
            <a:r>
              <a:rPr lang="fr-FR" dirty="0" smtClean="0"/>
              <a:t>les prix </a:t>
            </a:r>
            <a:r>
              <a:rPr lang="fr-FR" dirty="0"/>
              <a:t>de l’immobilier?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0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1382" y="2636912"/>
            <a:ext cx="6858000" cy="1597899"/>
          </a:xfrm>
        </p:spPr>
        <p:txBody>
          <a:bodyPr>
            <a:normAutofit/>
          </a:bodyPr>
          <a:lstStyle/>
          <a:p>
            <a:r>
              <a:rPr lang="en-US" dirty="0"/>
              <a:t>The impact of flood risk management on residential behavior: between prevention and </a:t>
            </a:r>
            <a:r>
              <a:rPr lang="en-US" dirty="0" smtClean="0"/>
              <a:t>crowding out effect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7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99592" y="1556792"/>
            <a:ext cx="7632848" cy="4009910"/>
          </a:xfrm>
        </p:spPr>
        <p:txBody>
          <a:bodyPr/>
          <a:lstStyle/>
          <a:p>
            <a:r>
              <a:rPr lang="en-US" dirty="0"/>
              <a:t>Increased frequency and intensity of storms and flooding </a:t>
            </a:r>
            <a:r>
              <a:rPr lang="en-US" dirty="0" smtClean="0"/>
              <a:t>events </a:t>
            </a:r>
            <a:r>
              <a:rPr lang="fr-FR" dirty="0" smtClean="0"/>
              <a:t>(IPCC</a:t>
            </a:r>
            <a:r>
              <a:rPr lang="fr-FR" dirty="0"/>
              <a:t>, </a:t>
            </a:r>
            <a:r>
              <a:rPr lang="fr-FR" dirty="0" smtClean="0"/>
              <a:t>2014; 2022)</a:t>
            </a:r>
            <a:endParaRPr lang="fr-FR" dirty="0" smtClean="0"/>
          </a:p>
          <a:p>
            <a:r>
              <a:rPr lang="en-US" dirty="0"/>
              <a:t>Residential pressure: 65% of the world's population will live in urban areas by </a:t>
            </a:r>
            <a:r>
              <a:rPr lang="en-US" dirty="0" smtClean="0"/>
              <a:t>2050 </a:t>
            </a:r>
            <a:r>
              <a:rPr lang="fr-FR" dirty="0" smtClean="0"/>
              <a:t>(United </a:t>
            </a:r>
            <a:r>
              <a:rPr lang="fr-FR" dirty="0"/>
              <a:t>Nations, 2019</a:t>
            </a:r>
            <a:r>
              <a:rPr lang="fr-FR" dirty="0" smtClean="0"/>
              <a:t>) // 74 millions </a:t>
            </a:r>
            <a:r>
              <a:rPr lang="en-US" dirty="0" smtClean="0"/>
              <a:t>inhabitants</a:t>
            </a:r>
            <a:r>
              <a:rPr lang="fr-FR" dirty="0" smtClean="0"/>
              <a:t> in France</a:t>
            </a:r>
          </a:p>
          <a:p>
            <a:r>
              <a:rPr lang="fr-FR" dirty="0" err="1" smtClean="0"/>
              <a:t>Paradigm</a:t>
            </a:r>
            <a:r>
              <a:rPr lang="fr-FR" dirty="0" smtClean="0"/>
              <a:t> shift in flood </a:t>
            </a:r>
            <a:r>
              <a:rPr lang="fr-FR" dirty="0" err="1" smtClean="0"/>
              <a:t>risk</a:t>
            </a:r>
            <a:r>
              <a:rPr lang="fr-FR" dirty="0" smtClean="0"/>
              <a:t> management</a:t>
            </a:r>
          </a:p>
          <a:p>
            <a:pPr marL="542925" lvl="3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  <a:sym typeface="Wingdings 3"/>
              </a:rPr>
              <a:t>From investments in flood defense infrastructures as main strategy…</a:t>
            </a:r>
          </a:p>
          <a:p>
            <a:pPr marL="542925" lvl="3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  <a:sym typeface="Wingdings 3"/>
              </a:rPr>
              <a:t>… to adaptations to climate change as major concern</a:t>
            </a:r>
          </a:p>
          <a:p>
            <a:pPr lvl="1"/>
            <a:r>
              <a:rPr lang="fr-FR" sz="2000" dirty="0" smtClean="0"/>
              <a:t>Zoning, </a:t>
            </a:r>
            <a:r>
              <a:rPr lang="fr-FR" sz="2000" dirty="0" err="1" smtClean="0"/>
              <a:t>institutionnal</a:t>
            </a:r>
            <a:r>
              <a:rPr lang="fr-FR" sz="2000" dirty="0" smtClean="0"/>
              <a:t> </a:t>
            </a:r>
            <a:r>
              <a:rPr lang="fr-FR" sz="2000" dirty="0" err="1" smtClean="0"/>
              <a:t>response</a:t>
            </a:r>
            <a:r>
              <a:rPr lang="fr-FR" sz="2000" dirty="0" smtClean="0"/>
              <a:t>, </a:t>
            </a:r>
            <a:r>
              <a:rPr lang="fr-FR" sz="2000" dirty="0" err="1" smtClean="0"/>
              <a:t>insurance</a:t>
            </a:r>
            <a:endParaRPr lang="fr-FR" sz="2000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</a:t>
            </a:r>
            <a:r>
              <a:rPr lang="fr-FR" sz="2400" dirty="0" smtClean="0"/>
              <a:t>daptation of </a:t>
            </a:r>
            <a:r>
              <a:rPr lang="fr-FR" sz="2400" dirty="0" err="1" smtClean="0"/>
              <a:t>urban</a:t>
            </a:r>
            <a:r>
              <a:rPr lang="fr-FR" sz="2400" dirty="0" smtClean="0"/>
              <a:t> </a:t>
            </a:r>
            <a:r>
              <a:rPr lang="fr-FR" sz="2400" dirty="0" err="1" smtClean="0"/>
              <a:t>cities</a:t>
            </a:r>
            <a:r>
              <a:rPr lang="fr-FR" sz="2400" dirty="0" smtClean="0"/>
              <a:t> to </a:t>
            </a:r>
            <a:r>
              <a:rPr lang="fr-FR" sz="2400" dirty="0" err="1" smtClean="0"/>
              <a:t>climate</a:t>
            </a:r>
            <a:r>
              <a:rPr lang="fr-FR" sz="2400" dirty="0" smtClean="0"/>
              <a:t> change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15116" b="13615"/>
          <a:stretch/>
        </p:blipFill>
        <p:spPr>
          <a:xfrm>
            <a:off x="5874898" y="5301210"/>
            <a:ext cx="2081478" cy="13595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23" y="5301208"/>
            <a:ext cx="2090297" cy="13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99592" y="1556792"/>
            <a:ext cx="7632848" cy="4009910"/>
          </a:xfrm>
        </p:spPr>
        <p:txBody>
          <a:bodyPr/>
          <a:lstStyle/>
          <a:p>
            <a:r>
              <a:rPr lang="fr-FR" dirty="0" smtClean="0"/>
              <a:t>In France</a:t>
            </a:r>
          </a:p>
          <a:p>
            <a:pPr marL="542925" lvl="3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Zoning PPRI</a:t>
            </a:r>
          </a:p>
          <a:p>
            <a:pPr marL="542925" lvl="3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« 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CatNat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 » system</a:t>
            </a:r>
          </a:p>
          <a:p>
            <a:endParaRPr lang="fr-FR" dirty="0" smtClean="0"/>
          </a:p>
          <a:p>
            <a:r>
              <a:rPr lang="fr-FR" dirty="0" err="1" smtClean="0"/>
              <a:t>Supposed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vulnerability</a:t>
            </a:r>
            <a:r>
              <a:rPr lang="fr-FR" dirty="0" smtClean="0"/>
              <a:t>, and/or to impact </a:t>
            </a:r>
            <a:r>
              <a:rPr lang="fr-FR" dirty="0" err="1" smtClean="0"/>
              <a:t>residential</a:t>
            </a:r>
            <a:r>
              <a:rPr lang="fr-FR" dirty="0" smtClean="0"/>
              <a:t> </a:t>
            </a:r>
            <a:r>
              <a:rPr lang="fr-FR" dirty="0" err="1" smtClean="0"/>
              <a:t>behaviors</a:t>
            </a:r>
            <a:r>
              <a:rPr lang="fr-FR" dirty="0" smtClean="0"/>
              <a:t> (not to live in </a:t>
            </a:r>
            <a:r>
              <a:rPr lang="fr-FR" dirty="0" err="1" smtClean="0"/>
              <a:t>risk</a:t>
            </a:r>
            <a:r>
              <a:rPr lang="fr-FR" dirty="0" smtClean="0"/>
              <a:t> areas)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</a:t>
            </a:r>
            <a:r>
              <a:rPr lang="fr-FR" sz="2400" dirty="0" smtClean="0"/>
              <a:t>daptation of </a:t>
            </a:r>
            <a:r>
              <a:rPr lang="fr-FR" sz="2400" dirty="0" err="1" smtClean="0"/>
              <a:t>urban</a:t>
            </a:r>
            <a:r>
              <a:rPr lang="fr-FR" sz="2400" dirty="0" smtClean="0"/>
              <a:t> </a:t>
            </a:r>
            <a:r>
              <a:rPr lang="fr-FR" sz="2400" dirty="0" err="1" smtClean="0"/>
              <a:t>cities</a:t>
            </a:r>
            <a:r>
              <a:rPr lang="fr-FR" sz="2400" dirty="0" smtClean="0"/>
              <a:t> to </a:t>
            </a:r>
            <a:r>
              <a:rPr lang="fr-FR" sz="2400" dirty="0" err="1" smtClean="0"/>
              <a:t>climate</a:t>
            </a:r>
            <a:r>
              <a:rPr lang="fr-FR" sz="2400" dirty="0" smtClean="0"/>
              <a:t> change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43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Such adaptive strategies require an understanding of the residential mechanisms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analyze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/</a:t>
            </a:r>
            <a:r>
              <a:rPr lang="fr-FR" dirty="0" err="1" smtClean="0"/>
              <a:t>understand</a:t>
            </a:r>
            <a:r>
              <a:rPr lang="fr-FR" dirty="0" smtClean="0"/>
              <a:t> the impact of </a:t>
            </a:r>
            <a:r>
              <a:rPr lang="fr-FR" dirty="0" err="1" smtClean="0"/>
              <a:t>flooding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endParaRPr lang="fr-FR" dirty="0" smtClean="0"/>
          </a:p>
          <a:p>
            <a:pPr marL="228600" lvl="3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A3A6"/>
                </a:solidFill>
                <a:sym typeface="Wingdings 3"/>
              </a:rPr>
              <a:t>What </a:t>
            </a:r>
            <a:r>
              <a:rPr lang="en-US" sz="2400" dirty="0">
                <a:solidFill>
                  <a:srgbClr val="00A3A6"/>
                </a:solidFill>
                <a:sym typeface="Wingdings 3"/>
              </a:rPr>
              <a:t>are the respective impacts on </a:t>
            </a:r>
            <a:r>
              <a:rPr lang="en-US" sz="2400" dirty="0" smtClean="0">
                <a:solidFill>
                  <a:srgbClr val="00A3A6"/>
                </a:solidFill>
                <a:sym typeface="Wingdings 3"/>
              </a:rPr>
              <a:t>prices </a:t>
            </a:r>
            <a:r>
              <a:rPr lang="en-US" sz="2400" dirty="0">
                <a:solidFill>
                  <a:srgbClr val="00A3A6"/>
                </a:solidFill>
                <a:sym typeface="Wingdings 3"/>
              </a:rPr>
              <a:t>of two non-structural (“soft”) measures:</a:t>
            </a:r>
          </a:p>
          <a:p>
            <a:pPr marL="542925" lvl="3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  <a:sym typeface="Wingdings 3"/>
              </a:rPr>
              <a:t>The preventive strategy (flood hazard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 3"/>
              </a:rPr>
              <a:t>zoning, PPRI)</a:t>
            </a:r>
            <a:endParaRPr lang="en-US" sz="2000" dirty="0">
              <a:latin typeface="Calibri" pitchFamily="34" charset="0"/>
              <a:cs typeface="Calibri" pitchFamily="34" charset="0"/>
              <a:sym typeface="Wingdings 3"/>
            </a:endParaRPr>
          </a:p>
          <a:p>
            <a:pPr marL="542925" lvl="3" indent="-3429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  <a:sym typeface="Wingdings 3"/>
              </a:rPr>
              <a:t>The curative response (orders for natural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 3"/>
              </a:rPr>
              <a:t>disaster,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  <a:sym typeface="Wingdings 3"/>
              </a:rPr>
              <a:t>CatNat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 3"/>
              </a:rPr>
              <a:t>)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  <a:p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research</a:t>
            </a:r>
            <a:r>
              <a:rPr lang="fr-FR" dirty="0" smtClean="0"/>
              <a:t> question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>
          <a:xfrm>
            <a:off x="1250458" y="877774"/>
            <a:ext cx="7260129" cy="679018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Is </a:t>
            </a:r>
            <a:r>
              <a:rPr lang="en-US" sz="2400" dirty="0"/>
              <a:t>the coastal risk taken into account in </a:t>
            </a:r>
            <a:r>
              <a:rPr lang="en-US" sz="2400" dirty="0" smtClean="0"/>
              <a:t>individual residential behaviors?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41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1412776"/>
            <a:ext cx="7704856" cy="4392488"/>
          </a:xfrm>
        </p:spPr>
        <p:txBody>
          <a:bodyPr>
            <a:noAutofit/>
          </a:bodyPr>
          <a:lstStyle/>
          <a:p>
            <a:r>
              <a:rPr lang="fr-FR" sz="2000" dirty="0" err="1"/>
              <a:t>Flooding</a:t>
            </a:r>
            <a:r>
              <a:rPr lang="fr-FR" sz="2000" dirty="0"/>
              <a:t> </a:t>
            </a:r>
            <a:r>
              <a:rPr lang="fr-FR" sz="2000" dirty="0" err="1"/>
              <a:t>risk</a:t>
            </a:r>
            <a:r>
              <a:rPr lang="fr-FR" sz="2000" dirty="0"/>
              <a:t> as a </a:t>
            </a:r>
            <a:r>
              <a:rPr lang="fr-FR" sz="2000" dirty="0" err="1"/>
              <a:t>desamenity</a:t>
            </a:r>
            <a:r>
              <a:rPr lang="fr-FR" sz="2000" dirty="0"/>
              <a:t> </a:t>
            </a:r>
          </a:p>
          <a:p>
            <a:pPr lvl="1"/>
            <a:r>
              <a:rPr lang="en-US" sz="1800" dirty="0"/>
              <a:t>Loss of well-being for the user due to a particular </a:t>
            </a:r>
            <a:r>
              <a:rPr lang="en-US" sz="1800" dirty="0" smtClean="0"/>
              <a:t>location</a:t>
            </a:r>
          </a:p>
          <a:p>
            <a:pPr lvl="1"/>
            <a:r>
              <a:rPr lang="fr-FR" sz="1800" dirty="0" smtClean="0"/>
              <a:t>It </a:t>
            </a:r>
            <a:r>
              <a:rPr lang="fr-FR" sz="1800" dirty="0" err="1" smtClean="0"/>
              <a:t>is</a:t>
            </a:r>
            <a:r>
              <a:rPr lang="fr-FR" sz="1800" dirty="0" smtClean="0"/>
              <a:t> a </a:t>
            </a:r>
            <a:r>
              <a:rPr lang="fr-FR" sz="1800" dirty="0" err="1" smtClean="0"/>
              <a:t>risk</a:t>
            </a:r>
            <a:r>
              <a:rPr lang="fr-FR" sz="1800" dirty="0" smtClean="0"/>
              <a:t> of </a:t>
            </a:r>
            <a:r>
              <a:rPr lang="fr-FR" sz="1800" dirty="0" err="1" smtClean="0"/>
              <a:t>property</a:t>
            </a:r>
            <a:r>
              <a:rPr lang="fr-FR" sz="1800" dirty="0" smtClean="0"/>
              <a:t> damage </a:t>
            </a:r>
          </a:p>
          <a:p>
            <a:r>
              <a:rPr lang="fr-FR" sz="2000" dirty="0" err="1" smtClean="0"/>
              <a:t>Negative</a:t>
            </a:r>
            <a:r>
              <a:rPr lang="fr-FR" sz="2000" dirty="0" smtClean="0"/>
              <a:t> </a:t>
            </a:r>
            <a:r>
              <a:rPr lang="fr-FR" sz="2000" dirty="0" err="1" smtClean="0"/>
              <a:t>capitalization</a:t>
            </a:r>
            <a:r>
              <a:rPr lang="fr-FR" sz="2000" dirty="0" smtClean="0"/>
              <a:t> </a:t>
            </a:r>
            <a:endParaRPr lang="fr-FR" sz="2000" dirty="0"/>
          </a:p>
          <a:p>
            <a:pPr lvl="1"/>
            <a:r>
              <a:rPr lang="fr-FR" sz="1800" dirty="0" err="1" smtClean="0"/>
              <a:t>Negative</a:t>
            </a:r>
            <a:r>
              <a:rPr lang="fr-FR" sz="1800" dirty="0" smtClean="0"/>
              <a:t> zoning </a:t>
            </a:r>
            <a:r>
              <a:rPr lang="fr-FR" sz="1800" dirty="0" err="1" smtClean="0"/>
              <a:t>effect</a:t>
            </a:r>
            <a:r>
              <a:rPr lang="fr-FR" sz="1800" dirty="0" smtClean="0"/>
              <a:t> (</a:t>
            </a:r>
            <a:r>
              <a:rPr lang="fr-FR" sz="1800" dirty="0" err="1"/>
              <a:t>Holway</a:t>
            </a:r>
            <a:r>
              <a:rPr lang="fr-FR" sz="1800" dirty="0"/>
              <a:t> and </a:t>
            </a:r>
            <a:r>
              <a:rPr lang="fr-FR" sz="1800" dirty="0" err="1"/>
              <a:t>Burby</a:t>
            </a:r>
            <a:r>
              <a:rPr lang="fr-FR" sz="1800" dirty="0"/>
              <a:t>, 1990; Bin and </a:t>
            </a:r>
            <a:r>
              <a:rPr lang="fr-FR" sz="1800" dirty="0" err="1"/>
              <a:t>Polasky</a:t>
            </a:r>
            <a:r>
              <a:rPr lang="fr-FR" sz="1800" dirty="0"/>
              <a:t>, 2004; Bin and </a:t>
            </a:r>
            <a:r>
              <a:rPr lang="fr-FR" sz="1800" dirty="0" err="1"/>
              <a:t>Kruse</a:t>
            </a:r>
            <a:r>
              <a:rPr lang="fr-FR" sz="1800" dirty="0"/>
              <a:t>, 2006; </a:t>
            </a:r>
            <a:r>
              <a:rPr lang="fr-FR" sz="1800" dirty="0" err="1"/>
              <a:t>Kousky</a:t>
            </a:r>
            <a:r>
              <a:rPr lang="fr-FR" sz="1800" dirty="0"/>
              <a:t>, 2010)</a:t>
            </a:r>
          </a:p>
          <a:p>
            <a:pPr lvl="1"/>
            <a:r>
              <a:rPr lang="fr-FR" sz="1800" dirty="0" err="1" smtClean="0"/>
              <a:t>Dependance</a:t>
            </a:r>
            <a:r>
              <a:rPr lang="fr-FR" sz="1800" dirty="0" smtClean="0"/>
              <a:t> to </a:t>
            </a:r>
            <a:r>
              <a:rPr lang="fr-FR" sz="1800" dirty="0" err="1" smtClean="0"/>
              <a:t>risk</a:t>
            </a:r>
            <a:r>
              <a:rPr lang="fr-FR" sz="1800" dirty="0" smtClean="0"/>
              <a:t> </a:t>
            </a:r>
            <a:r>
              <a:rPr lang="fr-FR" sz="1800" dirty="0" err="1" smtClean="0"/>
              <a:t>characteristics</a:t>
            </a:r>
            <a:r>
              <a:rPr lang="fr-FR" sz="1800" dirty="0" smtClean="0"/>
              <a:t>  </a:t>
            </a:r>
            <a:endParaRPr lang="fr-FR" sz="1800" dirty="0"/>
          </a:p>
          <a:p>
            <a:pPr lvl="2"/>
            <a:r>
              <a:rPr lang="fr-FR" sz="1800" dirty="0" err="1" smtClean="0"/>
              <a:t>severity</a:t>
            </a:r>
            <a:r>
              <a:rPr lang="fr-FR" sz="1800" dirty="0" smtClean="0"/>
              <a:t>, </a:t>
            </a:r>
            <a:r>
              <a:rPr lang="fr-FR" sz="1800" dirty="0" err="1" smtClean="0"/>
              <a:t>frequency</a:t>
            </a:r>
            <a:r>
              <a:rPr lang="fr-FR" sz="1800" dirty="0" smtClean="0"/>
              <a:t> (Tobin </a:t>
            </a:r>
            <a:r>
              <a:rPr lang="fr-FR" sz="1800" dirty="0"/>
              <a:t>and </a:t>
            </a:r>
            <a:r>
              <a:rPr lang="fr-FR" sz="1800" dirty="0" err="1"/>
              <a:t>Montz</a:t>
            </a:r>
            <a:r>
              <a:rPr lang="fr-FR" sz="1800" dirty="0"/>
              <a:t>, 1988, 1990) </a:t>
            </a:r>
          </a:p>
          <a:p>
            <a:pPr lvl="2"/>
            <a:r>
              <a:rPr lang="fr-FR" sz="1800" dirty="0" smtClean="0"/>
              <a:t>Temporal </a:t>
            </a:r>
            <a:r>
              <a:rPr lang="fr-FR" sz="1800" dirty="0" err="1" smtClean="0"/>
              <a:t>proximity</a:t>
            </a:r>
            <a:r>
              <a:rPr lang="fr-FR" sz="1800" dirty="0" smtClean="0"/>
              <a:t>, « update </a:t>
            </a:r>
            <a:r>
              <a:rPr lang="fr-FR" sz="1800" dirty="0" err="1" smtClean="0"/>
              <a:t>effect</a:t>
            </a:r>
            <a:r>
              <a:rPr lang="fr-FR" sz="1800" dirty="0" smtClean="0"/>
              <a:t> » </a:t>
            </a:r>
            <a:r>
              <a:rPr lang="fr-FR" sz="1800" dirty="0"/>
              <a:t>(</a:t>
            </a:r>
            <a:r>
              <a:rPr lang="fr-FR" sz="1800" dirty="0" err="1"/>
              <a:t>Atreya</a:t>
            </a:r>
            <a:r>
              <a:rPr lang="fr-FR" sz="1800" dirty="0"/>
              <a:t> et al., 2013)</a:t>
            </a:r>
          </a:p>
          <a:p>
            <a:pPr lvl="1"/>
            <a:r>
              <a:rPr lang="fr-FR" sz="1800" dirty="0"/>
              <a:t>But </a:t>
            </a:r>
            <a:r>
              <a:rPr lang="fr-FR" sz="1800" dirty="0" err="1"/>
              <a:t>huge</a:t>
            </a:r>
            <a:r>
              <a:rPr lang="fr-FR" sz="1800" dirty="0"/>
              <a:t> </a:t>
            </a:r>
            <a:r>
              <a:rPr lang="fr-FR" sz="1800" dirty="0" err="1"/>
              <a:t>diversity</a:t>
            </a:r>
            <a:r>
              <a:rPr lang="fr-FR" sz="1800" dirty="0"/>
              <a:t> (Beltran et al., 2017) : the premium of </a:t>
            </a:r>
            <a:r>
              <a:rPr lang="fr-FR" sz="1800" dirty="0" err="1"/>
              <a:t>properties</a:t>
            </a:r>
            <a:r>
              <a:rPr lang="fr-FR" sz="1800" dirty="0"/>
              <a:t> </a:t>
            </a:r>
            <a:r>
              <a:rPr lang="fr-FR" sz="1800" dirty="0" err="1"/>
              <a:t>located</a:t>
            </a:r>
            <a:r>
              <a:rPr lang="fr-FR" sz="1800" dirty="0"/>
              <a:t> in </a:t>
            </a:r>
            <a:r>
              <a:rPr lang="fr-FR" sz="1800" dirty="0" err="1"/>
              <a:t>flooding</a:t>
            </a:r>
            <a:r>
              <a:rPr lang="fr-FR" sz="1800" dirty="0"/>
              <a:t> zone ranges </a:t>
            </a:r>
            <a:r>
              <a:rPr lang="fr-FR" sz="1800" dirty="0" err="1"/>
              <a:t>from</a:t>
            </a:r>
            <a:r>
              <a:rPr lang="fr-FR" sz="1800" dirty="0"/>
              <a:t>  -75,5%  to +61% !</a:t>
            </a:r>
          </a:p>
          <a:p>
            <a:pPr lvl="2"/>
            <a:r>
              <a:rPr lang="fr-FR" sz="1800" dirty="0" err="1"/>
              <a:t>Difficulty</a:t>
            </a:r>
            <a:r>
              <a:rPr lang="fr-FR" sz="1800" dirty="0"/>
              <a:t> in </a:t>
            </a:r>
            <a:r>
              <a:rPr lang="fr-FR" sz="1800" dirty="0" err="1"/>
              <a:t>distinguishing</a:t>
            </a:r>
            <a:r>
              <a:rPr lang="fr-FR" sz="1800" dirty="0"/>
              <a:t> the </a:t>
            </a:r>
            <a:r>
              <a:rPr lang="fr-FR" sz="1800" dirty="0" err="1"/>
              <a:t>amenity</a:t>
            </a:r>
            <a:r>
              <a:rPr lang="fr-FR" sz="1800" dirty="0"/>
              <a:t> </a:t>
            </a:r>
            <a:r>
              <a:rPr lang="fr-FR" sz="1800" dirty="0" err="1"/>
              <a:t>effect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the </a:t>
            </a:r>
            <a:r>
              <a:rPr lang="fr-FR" sz="1800" dirty="0" err="1"/>
              <a:t>desaminity</a:t>
            </a:r>
            <a:r>
              <a:rPr lang="fr-FR" sz="1800" dirty="0"/>
              <a:t> </a:t>
            </a:r>
            <a:r>
              <a:rPr lang="fr-FR" sz="1800" dirty="0" err="1"/>
              <a:t>effect</a:t>
            </a:r>
            <a:r>
              <a:rPr lang="fr-FR" sz="1800" dirty="0"/>
              <a:t> :</a:t>
            </a:r>
            <a:r>
              <a:rPr lang="fr-FR" sz="1800" dirty="0">
                <a:sym typeface="Wingdings" panose="05000000000000000000" pitchFamily="2" charset="2"/>
              </a:rPr>
              <a:t>(</a:t>
            </a:r>
            <a:r>
              <a:rPr lang="fr-FR" sz="1800" dirty="0" err="1">
                <a:sym typeface="Wingdings" panose="05000000000000000000" pitchFamily="2" charset="2"/>
              </a:rPr>
              <a:t>Filippova</a:t>
            </a:r>
            <a:r>
              <a:rPr lang="fr-FR" sz="1800" dirty="0">
                <a:sym typeface="Wingdings" panose="05000000000000000000" pitchFamily="2" charset="2"/>
              </a:rPr>
              <a:t> et al, 2020, 210) « </a:t>
            </a:r>
            <a:r>
              <a:rPr lang="fr-FR" sz="1800" i="1" dirty="0" err="1">
                <a:sym typeface="Wingdings" panose="05000000000000000000" pitchFamily="2" charset="2"/>
              </a:rPr>
              <a:t>Indisputably</a:t>
            </a:r>
            <a:r>
              <a:rPr lang="fr-FR" sz="1800" i="1" dirty="0">
                <a:sym typeface="Wingdings" panose="05000000000000000000" pitchFamily="2" charset="2"/>
              </a:rPr>
              <a:t>, </a:t>
            </a:r>
            <a:r>
              <a:rPr lang="fr-FR" sz="1800" i="1" dirty="0" err="1">
                <a:sym typeface="Wingdings" panose="05000000000000000000" pitchFamily="2" charset="2"/>
              </a:rPr>
              <a:t>coastal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hazards</a:t>
            </a:r>
            <a:r>
              <a:rPr lang="fr-FR" sz="1800" i="1" dirty="0">
                <a:sym typeface="Wingdings" panose="05000000000000000000" pitchFamily="2" charset="2"/>
              </a:rPr>
              <a:t> and </a:t>
            </a:r>
            <a:r>
              <a:rPr lang="fr-FR" sz="1800" i="1" dirty="0" err="1">
                <a:sym typeface="Wingdings" panose="05000000000000000000" pitchFamily="2" charset="2"/>
              </a:rPr>
              <a:t>coastal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amenities</a:t>
            </a:r>
            <a:r>
              <a:rPr lang="fr-FR" sz="1800" i="1" dirty="0">
                <a:sym typeface="Wingdings" panose="05000000000000000000" pitchFamily="2" charset="2"/>
              </a:rPr>
              <a:t> are </a:t>
            </a:r>
            <a:r>
              <a:rPr lang="fr-FR" sz="1800" i="1" dirty="0" err="1">
                <a:sym typeface="Wingdings" panose="05000000000000000000" pitchFamily="2" charset="2"/>
              </a:rPr>
              <a:t>highly</a:t>
            </a:r>
            <a:r>
              <a:rPr lang="fr-FR" sz="1800" i="1" dirty="0">
                <a:sym typeface="Wingdings" panose="05000000000000000000" pitchFamily="2" charset="2"/>
              </a:rPr>
              <a:t> </a:t>
            </a:r>
            <a:r>
              <a:rPr lang="fr-FR" sz="1800" i="1" dirty="0" err="1">
                <a:sym typeface="Wingdings" panose="05000000000000000000" pitchFamily="2" charset="2"/>
              </a:rPr>
              <a:t>dependent</a:t>
            </a:r>
            <a:r>
              <a:rPr lang="fr-FR" sz="1800" dirty="0">
                <a:sym typeface="Wingdings" panose="05000000000000000000" pitchFamily="2" charset="2"/>
              </a:rPr>
              <a:t> »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Theoretical</a:t>
            </a:r>
            <a:r>
              <a:rPr lang="fr-FR" dirty="0" smtClean="0"/>
              <a:t> background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Risk capitalisation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43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1484784"/>
            <a:ext cx="7632848" cy="4009910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But </a:t>
            </a:r>
            <a:r>
              <a:rPr lang="fr-FR" sz="2000" dirty="0" err="1" smtClean="0"/>
              <a:t>negative</a:t>
            </a:r>
            <a:r>
              <a:rPr lang="fr-FR" sz="2000" dirty="0" smtClean="0"/>
              <a:t> </a:t>
            </a:r>
            <a:r>
              <a:rPr lang="fr-FR" sz="2000" dirty="0" err="1" smtClean="0"/>
              <a:t>bias</a:t>
            </a:r>
            <a:r>
              <a:rPr lang="fr-FR" sz="2000" dirty="0" smtClean="0"/>
              <a:t> have </a:t>
            </a:r>
            <a:r>
              <a:rPr lang="fr-FR" sz="2000" dirty="0" err="1" smtClean="0"/>
              <a:t>also</a:t>
            </a:r>
            <a:r>
              <a:rPr lang="fr-FR" sz="2000" dirty="0" smtClean="0"/>
              <a:t> been </a:t>
            </a:r>
            <a:r>
              <a:rPr lang="fr-FR" sz="2000" dirty="0" err="1" smtClean="0"/>
              <a:t>documented</a:t>
            </a:r>
            <a:r>
              <a:rPr lang="fr-FR" sz="2000" dirty="0" smtClean="0"/>
              <a:t>:</a:t>
            </a:r>
          </a:p>
          <a:p>
            <a:pPr lvl="1"/>
            <a:r>
              <a:rPr lang="fr-FR" sz="2000" dirty="0" smtClean="0"/>
              <a:t>Learning </a:t>
            </a:r>
            <a:r>
              <a:rPr lang="fr-FR" sz="2000" dirty="0" err="1" smtClean="0"/>
              <a:t>effect</a:t>
            </a:r>
            <a:r>
              <a:rPr lang="fr-FR" sz="2000" dirty="0" smtClean="0"/>
              <a:t> for public </a:t>
            </a:r>
            <a:r>
              <a:rPr lang="fr-FR" sz="2000" dirty="0" err="1" smtClean="0"/>
              <a:t>decision</a:t>
            </a:r>
            <a:r>
              <a:rPr lang="fr-FR" sz="2000" dirty="0" smtClean="0"/>
              <a:t> </a:t>
            </a:r>
            <a:r>
              <a:rPr lang="fr-FR" sz="2000" dirty="0" err="1" smtClean="0"/>
              <a:t>makers</a:t>
            </a:r>
            <a:r>
              <a:rPr lang="fr-FR" sz="2000" dirty="0" smtClean="0"/>
              <a:t>: infrastructure </a:t>
            </a:r>
            <a:r>
              <a:rPr lang="fr-FR" sz="2000" dirty="0" err="1" smtClean="0"/>
              <a:t>improvements</a:t>
            </a:r>
            <a:r>
              <a:rPr lang="fr-FR" sz="2000" dirty="0" smtClean="0"/>
              <a:t> </a:t>
            </a:r>
            <a:r>
              <a:rPr lang="fr-FR" sz="2000" dirty="0"/>
              <a:t>(Tobin et </a:t>
            </a:r>
            <a:r>
              <a:rPr lang="fr-FR" sz="2000" dirty="0" err="1"/>
              <a:t>Montz</a:t>
            </a:r>
            <a:r>
              <a:rPr lang="fr-FR" sz="2000" dirty="0"/>
              <a:t>, 1989)</a:t>
            </a:r>
            <a:endParaRPr lang="fr-FR" sz="2000" dirty="0" smtClean="0"/>
          </a:p>
          <a:p>
            <a:pPr lvl="1"/>
            <a:r>
              <a:rPr lang="fr-FR" sz="2000" dirty="0" smtClean="0"/>
              <a:t>Learning </a:t>
            </a:r>
            <a:r>
              <a:rPr lang="fr-FR" sz="2000" dirty="0" err="1" smtClean="0"/>
              <a:t>effect</a:t>
            </a:r>
            <a:r>
              <a:rPr lang="fr-FR" sz="2000" dirty="0" smtClean="0"/>
              <a:t> for </a:t>
            </a:r>
            <a:r>
              <a:rPr lang="fr-FR" sz="2000" dirty="0" err="1" smtClean="0"/>
              <a:t>inhabitants</a:t>
            </a:r>
            <a:r>
              <a:rPr lang="fr-FR" sz="2000" dirty="0" smtClean="0"/>
              <a:t>: adaptive </a:t>
            </a:r>
            <a:r>
              <a:rPr lang="fr-FR" sz="2000" dirty="0" err="1" smtClean="0"/>
              <a:t>behaviors</a:t>
            </a:r>
            <a:r>
              <a:rPr lang="fr-FR" sz="2000" dirty="0" smtClean="0"/>
              <a:t>, </a:t>
            </a:r>
            <a:r>
              <a:rPr lang="fr-FR" sz="2000" dirty="0" err="1" smtClean="0"/>
              <a:t>prepardness</a:t>
            </a:r>
            <a:r>
              <a:rPr lang="fr-FR" sz="2000" dirty="0"/>
              <a:t>  (</a:t>
            </a:r>
            <a:r>
              <a:rPr lang="fr-FR" sz="2000" dirty="0" err="1"/>
              <a:t>Siegrist</a:t>
            </a:r>
            <a:r>
              <a:rPr lang="fr-FR" sz="2000" dirty="0"/>
              <a:t> et </a:t>
            </a:r>
            <a:r>
              <a:rPr lang="fr-FR" sz="2000" dirty="0" err="1"/>
              <a:t>Gutscher</a:t>
            </a:r>
            <a:r>
              <a:rPr lang="fr-FR" sz="2000" dirty="0"/>
              <a:t>, 2008) </a:t>
            </a:r>
            <a:r>
              <a:rPr lang="fr-FR" sz="2000" dirty="0" smtClean="0"/>
              <a:t>(</a:t>
            </a:r>
            <a:r>
              <a:rPr lang="fr-FR" sz="2000" dirty="0"/>
              <a:t>Becker et al., 2017</a:t>
            </a:r>
            <a:r>
              <a:rPr lang="fr-FR" sz="2000" dirty="0" smtClean="0"/>
              <a:t>))</a:t>
            </a:r>
          </a:p>
          <a:p>
            <a:pPr lvl="1"/>
            <a:r>
              <a:rPr lang="fr-FR" sz="2000" dirty="0" err="1" smtClean="0"/>
              <a:t>Insurance</a:t>
            </a:r>
            <a:r>
              <a:rPr lang="fr-FR" sz="2000" dirty="0" smtClean="0"/>
              <a:t> system </a:t>
            </a:r>
            <a:r>
              <a:rPr lang="fr-FR" sz="2000" dirty="0" err="1" smtClean="0"/>
              <a:t>capacity</a:t>
            </a:r>
            <a:r>
              <a:rPr lang="fr-FR" sz="2000" dirty="0" smtClean="0"/>
              <a:t> to </a:t>
            </a:r>
            <a:r>
              <a:rPr lang="fr-FR" sz="2000" dirty="0" err="1" smtClean="0"/>
              <a:t>reduce</a:t>
            </a:r>
            <a:r>
              <a:rPr lang="fr-FR" sz="2000" dirty="0" smtClean="0"/>
              <a:t> </a:t>
            </a:r>
            <a:r>
              <a:rPr lang="fr-FR" sz="2000" dirty="0" err="1" smtClean="0"/>
              <a:t>risk</a:t>
            </a:r>
            <a:r>
              <a:rPr lang="fr-FR" sz="2000" dirty="0" smtClean="0"/>
              <a:t> (</a:t>
            </a:r>
            <a:r>
              <a:rPr lang="fr-FR" sz="2000" dirty="0" err="1" smtClean="0"/>
              <a:t>Surminski</a:t>
            </a:r>
            <a:r>
              <a:rPr lang="fr-FR" sz="2000" dirty="0" smtClean="0"/>
              <a:t> et </a:t>
            </a:r>
            <a:r>
              <a:rPr lang="fr-FR" sz="2000" dirty="0"/>
              <a:t>al., 2015)</a:t>
            </a:r>
            <a:endParaRPr lang="fr-FR" sz="2000" dirty="0" smtClean="0"/>
          </a:p>
          <a:p>
            <a:pPr lvl="1"/>
            <a:r>
              <a:rPr lang="fr-FR" sz="2000" dirty="0" err="1"/>
              <a:t>crowding</a:t>
            </a:r>
            <a:r>
              <a:rPr lang="fr-FR" sz="2000" dirty="0"/>
              <a:t> out </a:t>
            </a:r>
            <a:r>
              <a:rPr lang="fr-FR" sz="2000" dirty="0" err="1" smtClean="0"/>
              <a:t>effect</a:t>
            </a:r>
            <a:r>
              <a:rPr lang="fr-FR" sz="2000" dirty="0"/>
              <a:t> (</a:t>
            </a:r>
            <a:r>
              <a:rPr lang="fr-FR" sz="2000" dirty="0" err="1"/>
              <a:t>Slavikova</a:t>
            </a:r>
            <a:r>
              <a:rPr lang="fr-FR" sz="2000" dirty="0"/>
              <a:t>, 2018</a:t>
            </a:r>
            <a:r>
              <a:rPr lang="fr-FR" sz="2000" dirty="0" smtClean="0"/>
              <a:t>) </a:t>
            </a:r>
          </a:p>
          <a:p>
            <a:pPr lvl="2"/>
            <a:r>
              <a:rPr lang="en-US" sz="1800" dirty="0"/>
              <a:t>The more institutionalized </a:t>
            </a:r>
            <a:r>
              <a:rPr lang="en-US" sz="1800" dirty="0" smtClean="0"/>
              <a:t> is the </a:t>
            </a:r>
            <a:r>
              <a:rPr lang="en-US" sz="1800" dirty="0"/>
              <a:t>aid, the more certain it </a:t>
            </a:r>
            <a:r>
              <a:rPr lang="en-US" sz="1800" dirty="0" smtClean="0"/>
              <a:t>is (</a:t>
            </a:r>
            <a:r>
              <a:rPr lang="en-US" sz="1800" dirty="0" err="1" smtClean="0"/>
              <a:t>Raschky</a:t>
            </a:r>
            <a:r>
              <a:rPr lang="en-US" sz="1800" dirty="0" smtClean="0"/>
              <a:t> </a:t>
            </a:r>
            <a:r>
              <a:rPr lang="en-US" sz="1800" dirty="0"/>
              <a:t>et al., 2013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Trust in the institutions </a:t>
            </a:r>
            <a:r>
              <a:rPr lang="fr-FR" sz="1800" dirty="0"/>
              <a:t>(</a:t>
            </a:r>
            <a:r>
              <a:rPr lang="fr-FR" sz="1800" dirty="0" err="1"/>
              <a:t>Wachinger</a:t>
            </a:r>
            <a:r>
              <a:rPr lang="fr-FR" sz="1800" dirty="0"/>
              <a:t> et al., 2013</a:t>
            </a:r>
            <a:r>
              <a:rPr lang="fr-FR" sz="1800" dirty="0" smtClean="0"/>
              <a:t>)</a:t>
            </a:r>
          </a:p>
          <a:p>
            <a:pPr lvl="2"/>
            <a:endParaRPr lang="fr-FR" sz="1800" dirty="0"/>
          </a:p>
          <a:p>
            <a:r>
              <a:rPr lang="fr-FR" dirty="0" smtClean="0"/>
              <a:t>=&gt;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capitalized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in a </a:t>
            </a:r>
            <a:r>
              <a:rPr lang="fr-FR" dirty="0" err="1" smtClean="0"/>
              <a:t>big</a:t>
            </a:r>
            <a:r>
              <a:rPr lang="fr-FR" dirty="0" smtClean="0"/>
              <a:t> city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Theoretical</a:t>
            </a:r>
            <a:r>
              <a:rPr lang="fr-FR" dirty="0" smtClean="0"/>
              <a:t> background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sz="2400" dirty="0"/>
              <a:t>Risk capitalisation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2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827584" y="2029990"/>
            <a:ext cx="3960440" cy="348724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1/3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under</a:t>
            </a:r>
            <a:r>
              <a:rPr lang="fr-FR" sz="2000" dirty="0" smtClean="0"/>
              <a:t> the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of Garonne water</a:t>
            </a:r>
          </a:p>
          <a:p>
            <a:r>
              <a:rPr lang="fr-FR" sz="2000" dirty="0" smtClean="0"/>
              <a:t>More </a:t>
            </a:r>
            <a:r>
              <a:rPr lang="fr-FR" sz="2000" dirty="0" err="1" smtClean="0"/>
              <a:t>than</a:t>
            </a:r>
            <a:r>
              <a:rPr lang="fr-FR" sz="2000" dirty="0" smtClean="0"/>
              <a:t> 40 </a:t>
            </a:r>
            <a:r>
              <a:rPr lang="fr-FR" sz="2000" dirty="0"/>
              <a:t>000 </a:t>
            </a:r>
            <a:r>
              <a:rPr lang="fr-FR" sz="2000" dirty="0" smtClean="0"/>
              <a:t>people live in a </a:t>
            </a:r>
            <a:r>
              <a:rPr lang="fr-FR" sz="2000" dirty="0" err="1" smtClean="0"/>
              <a:t>flooding</a:t>
            </a:r>
            <a:r>
              <a:rPr lang="fr-FR" sz="2000" dirty="0" smtClean="0"/>
              <a:t> zone </a:t>
            </a:r>
          </a:p>
          <a:p>
            <a:r>
              <a:rPr lang="fr-FR" sz="2000" dirty="0" err="1" smtClean="0"/>
              <a:t>From</a:t>
            </a:r>
            <a:r>
              <a:rPr lang="fr-FR" sz="2000" dirty="0" smtClean="0"/>
              <a:t> 1</a:t>
            </a:r>
            <a:r>
              <a:rPr lang="fr-FR" sz="2000" baseline="30000" dirty="0" smtClean="0"/>
              <a:t>st</a:t>
            </a:r>
            <a:r>
              <a:rPr lang="fr-FR" sz="2000" dirty="0" smtClean="0"/>
              <a:t> </a:t>
            </a:r>
            <a:r>
              <a:rPr lang="fr-FR" sz="2000" dirty="0" err="1" smtClean="0"/>
              <a:t>january</a:t>
            </a:r>
            <a:r>
              <a:rPr lang="fr-FR" sz="2000" dirty="0" smtClean="0"/>
              <a:t> 2016</a:t>
            </a:r>
            <a:r>
              <a:rPr lang="fr-FR" sz="2000" dirty="0"/>
              <a:t>, BM </a:t>
            </a:r>
            <a:r>
              <a:rPr lang="fr-FR" sz="2000" dirty="0" smtClean="0"/>
              <a:t>has been </a:t>
            </a:r>
            <a:r>
              <a:rPr lang="fr-FR" sz="2000" dirty="0" err="1" smtClean="0"/>
              <a:t>responsible</a:t>
            </a:r>
            <a:r>
              <a:rPr lang="fr-FR" sz="2000" dirty="0" smtClean="0"/>
              <a:t> for the </a:t>
            </a:r>
            <a:r>
              <a:rPr lang="en-US" sz="2000" dirty="0" smtClean="0"/>
              <a:t>management </a:t>
            </a:r>
            <a:r>
              <a:rPr lang="en-US" sz="2000" dirty="0"/>
              <a:t>of aquatic environments and flood </a:t>
            </a:r>
            <a:r>
              <a:rPr lang="en-US" sz="2000" dirty="0" smtClean="0"/>
              <a:t>prevention </a:t>
            </a:r>
            <a:r>
              <a:rPr lang="fr-FR" sz="2000" dirty="0" smtClean="0"/>
              <a:t>(GEMAPI).</a:t>
            </a:r>
          </a:p>
          <a:p>
            <a:endParaRPr lang="fr-FR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484784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and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Hedonic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 </a:t>
            </a:r>
            <a:r>
              <a:rPr lang="fr-FR" sz="2400" dirty="0" err="1" smtClean="0"/>
              <a:t>prices</a:t>
            </a:r>
            <a:r>
              <a:rPr lang="fr-FR" sz="2400" dirty="0" smtClean="0"/>
              <a:t> in Bordeaux Métropole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48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0458" y="1970116"/>
            <a:ext cx="7260129" cy="357447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800" dirty="0"/>
              <a:t>P</a:t>
            </a:r>
            <a:r>
              <a:rPr lang="fr-FR" sz="1800" dirty="0" smtClean="0"/>
              <a:t>arcours et projet </a:t>
            </a:r>
            <a:r>
              <a:rPr lang="fr-FR" sz="1800" dirty="0" smtClean="0"/>
              <a:t>scientifique</a:t>
            </a:r>
          </a:p>
          <a:p>
            <a:endParaRPr lang="fr-FR" sz="18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FR" sz="1800" dirty="0" smtClean="0"/>
              <a:t>Risques et préférences résidentielles: une illustration rapide</a:t>
            </a:r>
          </a:p>
          <a:p>
            <a:pPr marL="342900" indent="-342900">
              <a:buFont typeface="+mj-lt"/>
              <a:buAutoNum type="arabicPeriod" startAt="2"/>
            </a:pPr>
            <a:endParaRPr lang="fr-FR" sz="18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FR" sz="1800" dirty="0" smtClean="0"/>
              <a:t>Risque </a:t>
            </a:r>
            <a:r>
              <a:rPr lang="fr-FR" sz="1800" dirty="0" smtClean="0"/>
              <a:t>et choix résidentiels </a:t>
            </a:r>
            <a:r>
              <a:rPr lang="fr-FR" sz="1800" dirty="0" smtClean="0"/>
              <a:t>:</a:t>
            </a:r>
            <a:r>
              <a:rPr lang="en-US" sz="1800" dirty="0"/>
              <a:t> </a:t>
            </a:r>
            <a:r>
              <a:rPr lang="en-US" sz="1800" dirty="0" smtClean="0"/>
              <a:t>“The </a:t>
            </a:r>
            <a:r>
              <a:rPr lang="en-US" sz="1800" dirty="0"/>
              <a:t>impact of flood risk management on residential behavior: between prevention and crowding out </a:t>
            </a:r>
            <a:r>
              <a:rPr lang="en-US" sz="1800" dirty="0" smtClean="0"/>
              <a:t>effect” (article </a:t>
            </a:r>
            <a:r>
              <a:rPr lang="en-US" sz="1800" dirty="0" err="1" smtClean="0"/>
              <a:t>soumis</a:t>
            </a:r>
            <a:r>
              <a:rPr lang="en-US" sz="1800" dirty="0" smtClean="0"/>
              <a:t>)</a:t>
            </a:r>
            <a:endParaRPr lang="fr-FR" sz="18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81" y="5073804"/>
            <a:ext cx="1656064" cy="86280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4109531" y="5073804"/>
            <a:ext cx="1231902" cy="795966"/>
            <a:chOff x="0" y="0"/>
            <a:chExt cx="1296000" cy="784076"/>
          </a:xfrm>
        </p:grpSpPr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26094" y="67034"/>
              <a:ext cx="1257105" cy="667695"/>
              <a:chOff x="26094" y="67034"/>
              <a:chExt cx="2888313" cy="1190437"/>
            </a:xfrm>
          </p:grpSpPr>
          <p:cxnSp>
            <p:nvCxnSpPr>
              <p:cNvPr id="9" name="Connecteur droit 8"/>
              <p:cNvCxnSpPr/>
              <p:nvPr/>
            </p:nvCxnSpPr>
            <p:spPr>
              <a:xfrm flipH="1" flipV="1">
                <a:off x="407837" y="880828"/>
                <a:ext cx="1907" cy="163296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en arc 9"/>
              <p:cNvCxnSpPr/>
              <p:nvPr/>
            </p:nvCxnSpPr>
            <p:spPr>
              <a:xfrm>
                <a:off x="646794" y="1180556"/>
                <a:ext cx="2251189" cy="5958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en arc 10"/>
              <p:cNvCxnSpPr/>
              <p:nvPr/>
            </p:nvCxnSpPr>
            <p:spPr>
              <a:xfrm flipV="1">
                <a:off x="409746" y="339034"/>
                <a:ext cx="2497715" cy="850469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en arc 11"/>
              <p:cNvCxnSpPr/>
              <p:nvPr/>
            </p:nvCxnSpPr>
            <p:spPr>
              <a:xfrm flipV="1">
                <a:off x="409742" y="67034"/>
                <a:ext cx="2504665" cy="847480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H="1" flipV="1">
                <a:off x="407837" y="1044124"/>
                <a:ext cx="475" cy="17681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1666383" y="475819"/>
                <a:ext cx="3311" cy="68579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26094" y="1044125"/>
                <a:ext cx="364436" cy="796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Bouée 15"/>
              <p:cNvSpPr/>
              <p:nvPr/>
            </p:nvSpPr>
            <p:spPr>
              <a:xfrm>
                <a:off x="343234" y="985795"/>
                <a:ext cx="133020" cy="122557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" name="Bouée 16"/>
              <p:cNvSpPr/>
              <p:nvPr/>
            </p:nvSpPr>
            <p:spPr>
              <a:xfrm>
                <a:off x="580283" y="1134914"/>
                <a:ext cx="133020" cy="122557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Bouée 17"/>
              <p:cNvSpPr/>
              <p:nvPr/>
            </p:nvSpPr>
            <p:spPr>
              <a:xfrm>
                <a:off x="1599873" y="1107272"/>
                <a:ext cx="133019" cy="122557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Bouée 18"/>
              <p:cNvSpPr/>
              <p:nvPr/>
            </p:nvSpPr>
            <p:spPr>
              <a:xfrm>
                <a:off x="1595565" y="421475"/>
                <a:ext cx="133020" cy="122557"/>
              </a:xfrm>
              <a:prstGeom prst="donu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0" y="0"/>
              <a:ext cx="1296000" cy="784076"/>
            </a:xfrm>
            <a:prstGeom prst="rect">
              <a:avLst/>
            </a:prstGeom>
            <a:noFill/>
            <a:ln w="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19" y="4992113"/>
            <a:ext cx="1730646" cy="9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and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Hedonic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 </a:t>
            </a:r>
            <a:r>
              <a:rPr lang="fr-FR" sz="2400" dirty="0" err="1" smtClean="0"/>
              <a:t>prices</a:t>
            </a:r>
            <a:r>
              <a:rPr lang="fr-FR" sz="2400" dirty="0" smtClean="0"/>
              <a:t> in Bordeaux Métropole</a:t>
            </a:r>
            <a:endParaRPr lang="fr-F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5" y="1557338"/>
            <a:ext cx="8687475" cy="44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7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21972" y="1747088"/>
            <a:ext cx="7293378" cy="434620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Semi log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&amp; spatial </a:t>
            </a:r>
            <a:r>
              <a:rPr lang="fr-FR" dirty="0" err="1" smtClean="0"/>
              <a:t>effects</a:t>
            </a:r>
            <a:r>
              <a:rPr lang="fr-FR" dirty="0" smtClean="0"/>
              <a:t> =&gt; SEM</a:t>
            </a:r>
          </a:p>
          <a:p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Z : </a:t>
            </a:r>
            <a:r>
              <a:rPr lang="fr-FR" dirty="0" err="1" smtClean="0"/>
              <a:t>intrinsec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endParaRPr lang="fr-FR" dirty="0" smtClean="0"/>
          </a:p>
          <a:p>
            <a:pPr lvl="2"/>
            <a:r>
              <a:rPr lang="fr-FR" dirty="0" smtClean="0"/>
              <a:t>E :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characteritics</a:t>
            </a:r>
            <a:endParaRPr lang="fr-FR" dirty="0" smtClean="0"/>
          </a:p>
          <a:p>
            <a:pPr lvl="2"/>
            <a:r>
              <a:rPr lang="fr-FR" dirty="0" smtClean="0"/>
              <a:t>T : time variables</a:t>
            </a:r>
          </a:p>
          <a:p>
            <a:pPr lvl="2"/>
            <a:r>
              <a:rPr lang="fr-FR" dirty="0" smtClean="0"/>
              <a:t>PPRI: flood zoning variable</a:t>
            </a:r>
          </a:p>
          <a:p>
            <a:pPr lvl="2"/>
            <a:r>
              <a:rPr lang="fr-FR" dirty="0" err="1" smtClean="0"/>
              <a:t>CatNat</a:t>
            </a:r>
            <a:r>
              <a:rPr lang="fr-FR" dirty="0" smtClean="0"/>
              <a:t>: </a:t>
            </a:r>
            <a:r>
              <a:rPr lang="fr-FR" dirty="0" err="1" smtClean="0"/>
              <a:t>intensity</a:t>
            </a:r>
            <a:r>
              <a:rPr lang="fr-FR" dirty="0" smtClean="0"/>
              <a:t> of </a:t>
            </a:r>
            <a:r>
              <a:rPr lang="fr-FR" dirty="0" err="1" smtClean="0"/>
              <a:t>CatNat</a:t>
            </a:r>
            <a:r>
              <a:rPr lang="fr-FR" dirty="0" smtClean="0"/>
              <a:t> at the </a:t>
            </a:r>
            <a:r>
              <a:rPr lang="fr-FR" dirty="0" err="1" smtClean="0"/>
              <a:t>municipality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48330" y="225612"/>
            <a:ext cx="7662257" cy="888251"/>
          </a:xfrm>
        </p:spPr>
        <p:txBody>
          <a:bodyPr/>
          <a:lstStyle/>
          <a:p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Spatial </a:t>
            </a:r>
            <a:r>
              <a:rPr lang="fr-FR" sz="2400" dirty="0" err="1" smtClean="0"/>
              <a:t>hedonic</a:t>
            </a:r>
            <a:r>
              <a:rPr lang="fr-FR" sz="2400" dirty="0" smtClean="0"/>
              <a:t> model</a:t>
            </a:r>
            <a:endParaRPr lang="fr-FR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2109" y="2411053"/>
                <a:ext cx="7791993" cy="1200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58775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𝑃𝑃𝑅𝐼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𝐶𝑎𝑡𝑁𝑎𝑡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𝑃𝑃𝑅𝐼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𝐶𝑎𝑡𝑁𝑎𝑡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fr-F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358775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fr-FR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9" y="2411053"/>
                <a:ext cx="7791993" cy="1200457"/>
              </a:xfrm>
              <a:prstGeom prst="rect">
                <a:avLst/>
              </a:prstGeom>
              <a:blipFill>
                <a:blip r:embed="rId2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5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7925" y="149629"/>
            <a:ext cx="7662257" cy="888251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10" y="315345"/>
            <a:ext cx="4937433" cy="65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7925" y="149629"/>
            <a:ext cx="7662257" cy="888251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10" y="315345"/>
            <a:ext cx="4937433" cy="6542655"/>
          </a:xfrm>
          <a:prstGeom prst="rect">
            <a:avLst/>
          </a:prstGeom>
        </p:spPr>
      </p:pic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795" y="1257232"/>
            <a:ext cx="3023457" cy="2080328"/>
          </a:xfrm>
        </p:spPr>
        <p:txBody>
          <a:bodyPr>
            <a:normAutofit/>
          </a:bodyPr>
          <a:lstStyle/>
          <a:p>
            <a:r>
              <a:rPr lang="fr-FR" sz="1400" dirty="0" err="1" smtClean="0"/>
              <a:t>Stylized</a:t>
            </a:r>
            <a:r>
              <a:rPr lang="fr-FR" sz="1400" dirty="0" smtClean="0"/>
              <a:t> </a:t>
            </a:r>
            <a:r>
              <a:rPr lang="fr-FR" sz="1400" dirty="0" err="1" smtClean="0"/>
              <a:t>facts</a:t>
            </a:r>
            <a:endParaRPr lang="fr-FR" sz="1400" dirty="0" smtClean="0"/>
          </a:p>
          <a:p>
            <a:pPr lvl="1"/>
            <a:r>
              <a:rPr lang="fr-FR" sz="1400" dirty="0" err="1" smtClean="0"/>
              <a:t>Periurbanization</a:t>
            </a:r>
            <a:r>
              <a:rPr lang="fr-FR" sz="1400" dirty="0" smtClean="0"/>
              <a:t>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: </a:t>
            </a:r>
            <a:r>
              <a:rPr lang="fr-FR" sz="1400" dirty="0" err="1" smtClean="0"/>
              <a:t>amenity</a:t>
            </a:r>
            <a:r>
              <a:rPr lang="fr-FR" sz="1400" dirty="0" smtClean="0"/>
              <a:t>, </a:t>
            </a:r>
            <a:r>
              <a:rPr lang="fr-FR" sz="1400" dirty="0" err="1" smtClean="0"/>
              <a:t>accessibility</a:t>
            </a:r>
            <a:r>
              <a:rPr lang="fr-FR" sz="1400" dirty="0" smtClean="0"/>
              <a:t>, transport </a:t>
            </a:r>
            <a:r>
              <a:rPr lang="fr-FR" sz="1400" dirty="0" err="1" smtClean="0"/>
              <a:t>disturbances</a:t>
            </a:r>
            <a:r>
              <a:rPr lang="fr-FR" sz="1400" dirty="0" smtClean="0"/>
              <a:t>, </a:t>
            </a:r>
            <a:r>
              <a:rPr lang="fr-FR" sz="1400" dirty="0" err="1" smtClean="0"/>
              <a:t>unmixed</a:t>
            </a:r>
            <a:r>
              <a:rPr lang="fr-FR" sz="1400" dirty="0" smtClean="0"/>
              <a:t> </a:t>
            </a:r>
            <a:r>
              <a:rPr lang="en-US" sz="1400" dirty="0" smtClean="0"/>
              <a:t>neighborhood</a:t>
            </a:r>
          </a:p>
          <a:p>
            <a:pPr lvl="1"/>
            <a:r>
              <a:rPr lang="fr-FR" sz="1400" dirty="0" smtClean="0"/>
              <a:t>Rurbanisation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: </a:t>
            </a:r>
            <a:r>
              <a:rPr lang="fr-FR" sz="1400" dirty="0" err="1" smtClean="0"/>
              <a:t>attractivity</a:t>
            </a:r>
            <a:r>
              <a:rPr lang="fr-FR" sz="1400" dirty="0" smtClean="0"/>
              <a:t> of more rural areas</a:t>
            </a:r>
          </a:p>
          <a:p>
            <a:pPr marL="0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964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7925" y="149629"/>
            <a:ext cx="7662257" cy="888251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10" y="315345"/>
            <a:ext cx="4937433" cy="6542655"/>
          </a:xfrm>
          <a:prstGeom prst="rect">
            <a:avLst/>
          </a:prstGeom>
        </p:spPr>
      </p:pic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796" y="1257232"/>
            <a:ext cx="3017026" cy="1902450"/>
          </a:xfrm>
        </p:spPr>
        <p:txBody>
          <a:bodyPr>
            <a:normAutofit/>
          </a:bodyPr>
          <a:lstStyle/>
          <a:p>
            <a:r>
              <a:rPr lang="fr-FR" sz="1600" dirty="0" err="1" smtClean="0"/>
              <a:t>Stylized</a:t>
            </a:r>
            <a:r>
              <a:rPr lang="fr-FR" sz="1600" dirty="0" smtClean="0"/>
              <a:t> </a:t>
            </a:r>
            <a:r>
              <a:rPr lang="fr-FR" sz="1600" dirty="0" err="1" smtClean="0"/>
              <a:t>facts</a:t>
            </a:r>
            <a:endParaRPr lang="fr-FR" sz="1600" dirty="0" smtClean="0"/>
          </a:p>
          <a:p>
            <a:pPr lvl="1"/>
            <a:r>
              <a:rPr lang="fr-FR" sz="1400" dirty="0" err="1" smtClean="0"/>
              <a:t>Periurbanization</a:t>
            </a:r>
            <a:r>
              <a:rPr lang="fr-FR" sz="1400" dirty="0" smtClean="0"/>
              <a:t>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: </a:t>
            </a:r>
            <a:r>
              <a:rPr lang="fr-FR" sz="1400" dirty="0" err="1" smtClean="0"/>
              <a:t>amenity</a:t>
            </a:r>
            <a:r>
              <a:rPr lang="fr-FR" sz="1400" dirty="0" smtClean="0"/>
              <a:t>, </a:t>
            </a:r>
            <a:r>
              <a:rPr lang="fr-FR" sz="1400" dirty="0" err="1" smtClean="0"/>
              <a:t>accessibility</a:t>
            </a:r>
            <a:r>
              <a:rPr lang="fr-FR" sz="1400" dirty="0" smtClean="0"/>
              <a:t>, transport </a:t>
            </a:r>
            <a:r>
              <a:rPr lang="fr-FR" sz="1400" dirty="0" err="1" smtClean="0"/>
              <a:t>disturbances</a:t>
            </a:r>
            <a:r>
              <a:rPr lang="fr-FR" sz="1400" dirty="0" smtClean="0"/>
              <a:t>, </a:t>
            </a:r>
            <a:r>
              <a:rPr lang="fr-FR" sz="1400" dirty="0" err="1" smtClean="0"/>
              <a:t>unmixed</a:t>
            </a:r>
            <a:r>
              <a:rPr lang="fr-FR" sz="1400" dirty="0" smtClean="0"/>
              <a:t> </a:t>
            </a:r>
            <a:r>
              <a:rPr lang="en-US" sz="1400" dirty="0" smtClean="0"/>
              <a:t>neighborhood</a:t>
            </a:r>
          </a:p>
          <a:p>
            <a:pPr lvl="1"/>
            <a:r>
              <a:rPr lang="fr-FR" sz="1400" dirty="0" smtClean="0"/>
              <a:t>Rurbanisation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: </a:t>
            </a:r>
            <a:r>
              <a:rPr lang="fr-FR" sz="1400" dirty="0" err="1" smtClean="0"/>
              <a:t>attractivity</a:t>
            </a:r>
            <a:r>
              <a:rPr lang="fr-FR" sz="1400" dirty="0" smtClean="0"/>
              <a:t> of more rural areas</a:t>
            </a:r>
            <a:endParaRPr lang="fr-FR" sz="1400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451428" y="3190532"/>
            <a:ext cx="3121264" cy="252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 smtClean="0"/>
              <a:t>Risk</a:t>
            </a:r>
            <a:r>
              <a:rPr lang="fr-FR" sz="1600" dirty="0" smtClean="0"/>
              <a:t> </a:t>
            </a:r>
            <a:r>
              <a:rPr lang="fr-FR" sz="1600" dirty="0" err="1" smtClean="0"/>
              <a:t>capitalization</a:t>
            </a:r>
            <a:endParaRPr lang="fr-FR" sz="1600" dirty="0" smtClean="0"/>
          </a:p>
          <a:p>
            <a:pPr lvl="1">
              <a:tabLst>
                <a:tab pos="808038" algn="l"/>
              </a:tabLst>
            </a:pPr>
            <a:r>
              <a:rPr lang="el-GR" sz="1400" dirty="0" smtClean="0"/>
              <a:t>β</a:t>
            </a:r>
            <a:r>
              <a:rPr lang="fr-FR" sz="1400" baseline="-25000" dirty="0" smtClean="0"/>
              <a:t>PPRI</a:t>
            </a:r>
            <a:r>
              <a:rPr lang="fr-FR" sz="1400" dirty="0" smtClean="0"/>
              <a:t> &lt;0: A discount</a:t>
            </a:r>
            <a:r>
              <a:rPr lang="en-US" sz="1400" dirty="0" smtClean="0"/>
              <a:t> for living in a flood zone;</a:t>
            </a:r>
          </a:p>
          <a:p>
            <a:pPr lvl="1">
              <a:tabLst>
                <a:tab pos="808038" algn="l"/>
              </a:tabLst>
            </a:pPr>
            <a:r>
              <a:rPr lang="el-GR" sz="1400" dirty="0" smtClean="0"/>
              <a:t>β</a:t>
            </a:r>
            <a:r>
              <a:rPr lang="fr-FR" sz="1400" baseline="-25000" dirty="0" err="1" smtClean="0"/>
              <a:t>CatNat</a:t>
            </a:r>
            <a:r>
              <a:rPr lang="fr-FR" sz="1400" dirty="0" smtClean="0"/>
              <a:t> &gt;0: </a:t>
            </a:r>
            <a:r>
              <a:rPr lang="en-US" sz="1400" dirty="0" smtClean="0"/>
              <a:t>A premium for living where high intensity of </a:t>
            </a:r>
            <a:r>
              <a:rPr lang="en-US" sz="1400" dirty="0" err="1" smtClean="0"/>
              <a:t>CatNat</a:t>
            </a:r>
            <a:r>
              <a:rPr lang="en-US" sz="1400" dirty="0" smtClean="0"/>
              <a:t> have been declared</a:t>
            </a:r>
          </a:p>
          <a:p>
            <a:pPr lvl="1"/>
            <a:r>
              <a:rPr lang="el-GR" sz="1400" dirty="0" smtClean="0"/>
              <a:t>β</a:t>
            </a:r>
            <a:r>
              <a:rPr lang="fr-FR" sz="1400" baseline="-25000" dirty="0" smtClean="0"/>
              <a:t>PPRI*</a:t>
            </a:r>
            <a:r>
              <a:rPr lang="fr-FR" sz="1400" baseline="-25000" dirty="0" err="1" smtClean="0"/>
              <a:t>CatNat</a:t>
            </a:r>
            <a:r>
              <a:rPr lang="fr-FR" sz="1400" dirty="0" smtClean="0"/>
              <a:t> &gt;0: an </a:t>
            </a:r>
            <a:r>
              <a:rPr lang="fr-FR" sz="1400" dirty="0" err="1" smtClean="0"/>
              <a:t>even</a:t>
            </a:r>
            <a:r>
              <a:rPr lang="fr-FR" sz="1400" dirty="0" smtClean="0"/>
              <a:t> </a:t>
            </a:r>
            <a:r>
              <a:rPr lang="fr-FR" sz="1400" dirty="0" err="1" smtClean="0"/>
              <a:t>bigger</a:t>
            </a:r>
            <a:r>
              <a:rPr lang="fr-FR" sz="1400" dirty="0" smtClean="0"/>
              <a:t> premium if high </a:t>
            </a:r>
            <a:r>
              <a:rPr lang="fr-FR" sz="1400" dirty="0" err="1" smtClean="0"/>
              <a:t>intensity</a:t>
            </a:r>
            <a:r>
              <a:rPr lang="fr-FR" sz="1400" dirty="0" smtClean="0"/>
              <a:t> of </a:t>
            </a:r>
            <a:r>
              <a:rPr lang="fr-FR" sz="1400" dirty="0" err="1" smtClean="0"/>
              <a:t>CatNat</a:t>
            </a:r>
            <a:r>
              <a:rPr lang="fr-FR" sz="1400" dirty="0" smtClean="0"/>
              <a:t> </a:t>
            </a:r>
            <a:r>
              <a:rPr lang="fr-FR" sz="1400" dirty="0" err="1" smtClean="0"/>
              <a:t>happened</a:t>
            </a:r>
            <a:r>
              <a:rPr lang="fr-FR" sz="1400" dirty="0" smtClean="0"/>
              <a:t> in flood zones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627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1412776"/>
            <a:ext cx="7293378" cy="468052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Prevention</a:t>
            </a:r>
            <a:r>
              <a:rPr lang="fr-FR" dirty="0" smtClean="0"/>
              <a:t> (PPRI), and discount for the flood </a:t>
            </a:r>
            <a:r>
              <a:rPr lang="fr-FR" dirty="0" err="1" smtClean="0"/>
              <a:t>risk</a:t>
            </a:r>
            <a:endParaRPr lang="fr-FR" dirty="0" smtClean="0"/>
          </a:p>
          <a:p>
            <a:r>
              <a:rPr lang="fr-FR" dirty="0" err="1" smtClean="0"/>
              <a:t>Reparation</a:t>
            </a:r>
            <a:r>
              <a:rPr lang="fr-FR" dirty="0" smtClean="0"/>
              <a:t> (</a:t>
            </a:r>
            <a:r>
              <a:rPr lang="fr-FR" dirty="0" err="1" smtClean="0"/>
              <a:t>CatNat</a:t>
            </a:r>
            <a:r>
              <a:rPr lang="fr-FR" dirty="0" smtClean="0"/>
              <a:t>), and premium for compensation by </a:t>
            </a:r>
            <a:r>
              <a:rPr lang="fr-FR" dirty="0" err="1" smtClean="0"/>
              <a:t>insurance</a:t>
            </a:r>
            <a:endParaRPr lang="fr-FR" dirty="0" smtClean="0"/>
          </a:p>
          <a:p>
            <a:pPr lvl="1"/>
            <a:r>
              <a:rPr lang="fr-FR" dirty="0" smtClean="0"/>
              <a:t>= Premium for the </a:t>
            </a:r>
            <a:r>
              <a:rPr lang="fr-FR" dirty="0" err="1" smtClean="0"/>
              <a:t>municipality</a:t>
            </a:r>
            <a:r>
              <a:rPr lang="fr-FR" dirty="0" smtClean="0"/>
              <a:t> </a:t>
            </a:r>
            <a:r>
              <a:rPr lang="fr-FR" dirty="0" err="1" smtClean="0"/>
              <a:t>ability</a:t>
            </a:r>
            <a:r>
              <a:rPr lang="fr-FR" dirty="0" smtClean="0"/>
              <a:t> to trigger compensation by </a:t>
            </a:r>
            <a:r>
              <a:rPr lang="fr-FR" dirty="0" err="1" smtClean="0"/>
              <a:t>insurance</a:t>
            </a:r>
            <a:endParaRPr lang="fr-FR" dirty="0" smtClean="0"/>
          </a:p>
          <a:p>
            <a:r>
              <a:rPr lang="fr-FR" b="1" dirty="0" smtClean="0">
                <a:sym typeface="Wingdings" panose="05000000000000000000" pitchFamily="2" charset="2"/>
              </a:rPr>
              <a:t> </a:t>
            </a:r>
            <a:r>
              <a:rPr lang="fr-FR" b="1" dirty="0" err="1" smtClean="0"/>
              <a:t>crowding</a:t>
            </a:r>
            <a:r>
              <a:rPr lang="fr-FR" b="1" dirty="0" smtClean="0"/>
              <a:t> out </a:t>
            </a:r>
            <a:r>
              <a:rPr lang="fr-FR" b="1" dirty="0" err="1" smtClean="0"/>
              <a:t>effect</a:t>
            </a:r>
            <a:endParaRPr lang="fr-FR" b="1" dirty="0" smtClean="0"/>
          </a:p>
          <a:p>
            <a:r>
              <a:rPr lang="fr-FR" b="1" dirty="0" smtClean="0">
                <a:sym typeface="Wingdings" panose="05000000000000000000" pitchFamily="2" charset="2"/>
              </a:rPr>
              <a:t> moral </a:t>
            </a:r>
            <a:r>
              <a:rPr lang="fr-FR" b="1" dirty="0" err="1" smtClean="0">
                <a:sym typeface="Wingdings" panose="05000000000000000000" pitchFamily="2" charset="2"/>
              </a:rPr>
              <a:t>hazard</a:t>
            </a:r>
            <a:endParaRPr lang="fr-FR" b="1" dirty="0"/>
          </a:p>
          <a:p>
            <a:r>
              <a:rPr lang="en-US" dirty="0" smtClean="0">
                <a:sym typeface="Wingdings" panose="05000000000000000000" pitchFamily="2" charset="2"/>
              </a:rPr>
              <a:t> </a:t>
            </a:r>
            <a:r>
              <a:rPr lang="en-US" dirty="0" err="1" smtClean="0"/>
              <a:t>Catnat</a:t>
            </a:r>
            <a:r>
              <a:rPr lang="en-US" dirty="0" smtClean="0"/>
              <a:t> </a:t>
            </a:r>
            <a:r>
              <a:rPr lang="en-US" dirty="0"/>
              <a:t>does not create any particular incentive among individuals to take mitigation actions (</a:t>
            </a:r>
            <a:r>
              <a:rPr lang="en-US" dirty="0" err="1"/>
              <a:t>Poussin</a:t>
            </a:r>
            <a:r>
              <a:rPr lang="en-US" dirty="0"/>
              <a:t> et al., 2013) (</a:t>
            </a:r>
            <a:r>
              <a:rPr lang="en-US" dirty="0" err="1"/>
              <a:t>Richert</a:t>
            </a:r>
            <a:r>
              <a:rPr lang="en-US" dirty="0"/>
              <a:t> et al., 2019). In contrast, </a:t>
            </a:r>
            <a:r>
              <a:rPr lang="en-US" b="1" dirty="0"/>
              <a:t>we show that the </a:t>
            </a:r>
            <a:r>
              <a:rPr lang="en-US" b="1" dirty="0" err="1"/>
              <a:t>CatNat</a:t>
            </a:r>
            <a:r>
              <a:rPr lang="en-US" b="1" dirty="0"/>
              <a:t> system appears to produce this moral hazard with respect to the choice to locate (and not to adapt).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/>
              <a:t>In terms of general recommendations, our results underline the importance of a better articulation between </a:t>
            </a:r>
            <a:r>
              <a:rPr lang="en-US" dirty="0" smtClean="0"/>
              <a:t>prevention </a:t>
            </a:r>
            <a:r>
              <a:rPr lang="en-US" dirty="0"/>
              <a:t>and repair in the governance of natural risks</a:t>
            </a:r>
            <a:endParaRPr lang="en-US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Towards a new adaptive governance?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7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38" y="1288931"/>
            <a:ext cx="2609850" cy="1752600"/>
          </a:xfrm>
        </p:spPr>
      </p:pic>
      <p:sp>
        <p:nvSpPr>
          <p:cNvPr id="7" name="Sous-titre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0" y="3191256"/>
            <a:ext cx="4166839" cy="277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1. Parcours </a:t>
            </a:r>
            <a:r>
              <a:rPr lang="fr-FR" dirty="0" smtClean="0"/>
              <a:t>et projet scientifique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1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scientifique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Recrutement en 2006 en économie spatiale à </a:t>
            </a:r>
            <a:r>
              <a:rPr lang="fr-FR" dirty="0" err="1" smtClean="0"/>
              <a:t>Irstea</a:t>
            </a:r>
            <a:r>
              <a:rPr lang="fr-FR" dirty="0" smtClean="0"/>
              <a:t> (ADBX)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</a:t>
            </a:r>
            <a:r>
              <a:rPr lang="fr-FR" dirty="0"/>
              <a:t>la multifonctionnalité des espaces ruraux à l’adaptation au changement climatique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Place de la ressource </a:t>
            </a:r>
            <a:r>
              <a:rPr lang="fr-FR" sz="1600" dirty="0" smtClean="0"/>
              <a:t>foncière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… et immobilière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Microéconomie </a:t>
            </a:r>
            <a:r>
              <a:rPr lang="fr-FR" dirty="0"/>
              <a:t>de la demande, dans le champs du </a:t>
            </a:r>
            <a:r>
              <a:rPr lang="fr-FR" i="1" dirty="0"/>
              <a:t>land </a:t>
            </a:r>
            <a:r>
              <a:rPr lang="fr-FR" i="1" dirty="0" err="1"/>
              <a:t>economics</a:t>
            </a:r>
            <a:r>
              <a:rPr lang="fr-FR" dirty="0"/>
              <a:t>, interface entre l’économie de l’environnement et l’économie spatiale et </a:t>
            </a:r>
            <a:r>
              <a:rPr lang="fr-FR" dirty="0" smtClean="0"/>
              <a:t>urbaine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Cadre interdisciplinaire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=&gt; HDR </a:t>
            </a:r>
            <a:r>
              <a:rPr lang="fr-FR" dirty="0"/>
              <a:t>« </a:t>
            </a:r>
            <a:r>
              <a:rPr lang="fr-FR" i="1" dirty="0"/>
              <a:t>Localisation, </a:t>
            </a:r>
            <a:r>
              <a:rPr lang="fr-FR" i="1" dirty="0" smtClean="0"/>
              <a:t>valeurs </a:t>
            </a:r>
            <a:r>
              <a:rPr lang="fr-FR" i="1" dirty="0"/>
              <a:t>et préférences : la ressource foncière face aux défis environnementaux</a:t>
            </a:r>
            <a:r>
              <a:rPr lang="fr-FR" dirty="0"/>
              <a:t> », soutenue à Dijon le 3/12/2021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3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scientifique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Autour de deux axes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156224407"/>
              </p:ext>
            </p:extLst>
          </p:nvPr>
        </p:nvGraphicFramePr>
        <p:xfrm>
          <a:off x="1524000" y="1397000"/>
          <a:ext cx="6649844" cy="469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8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scientifique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Mobilisant deux approches empiriques</a:t>
            </a:r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04022180"/>
              </p:ext>
            </p:extLst>
          </p:nvPr>
        </p:nvGraphicFramePr>
        <p:xfrm>
          <a:off x="1524000" y="1396999"/>
          <a:ext cx="6560634" cy="444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8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2. Risques </a:t>
            </a:r>
            <a:r>
              <a:rPr lang="fr-FR" dirty="0" smtClean="0"/>
              <a:t>et </a:t>
            </a:r>
            <a:r>
              <a:rPr lang="fr-FR" dirty="0" smtClean="0"/>
              <a:t>préférences résidentielles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54" y="3161462"/>
            <a:ext cx="4249808" cy="31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09836" y="2132856"/>
            <a:ext cx="7598668" cy="4009910"/>
          </a:xfrm>
        </p:spPr>
        <p:txBody>
          <a:bodyPr>
            <a:noAutofit/>
          </a:bodyPr>
          <a:lstStyle/>
          <a:p>
            <a:r>
              <a:rPr lang="fr-FR" sz="2000" dirty="0" smtClean="0"/>
              <a:t>Problématique</a:t>
            </a:r>
            <a:r>
              <a:rPr lang="fr-FR" sz="2000" dirty="0"/>
              <a:t>: </a:t>
            </a:r>
            <a:endParaRPr lang="fr-FR" sz="2000" dirty="0" smtClean="0"/>
          </a:p>
          <a:p>
            <a:pPr lvl="1"/>
            <a:r>
              <a:rPr lang="fr-FR" sz="1800" dirty="0" smtClean="0"/>
              <a:t>Acceptabilité </a:t>
            </a:r>
            <a:r>
              <a:rPr lang="fr-FR" sz="1800" dirty="0"/>
              <a:t>de la relocalisation: résister ou se </a:t>
            </a:r>
            <a:r>
              <a:rPr lang="fr-FR" sz="1800" dirty="0" smtClean="0"/>
              <a:t>déplacer?</a:t>
            </a:r>
            <a:endParaRPr lang="fr-FR" sz="1800" dirty="0"/>
          </a:p>
          <a:p>
            <a:pPr lvl="2"/>
            <a:r>
              <a:rPr lang="fr-FR" sz="1400" dirty="0">
                <a:solidFill>
                  <a:schemeClr val="tx1"/>
                </a:solidFill>
              </a:rPr>
              <a:t>Résister et le rôle du </a:t>
            </a:r>
            <a:r>
              <a:rPr lang="fr-FR" sz="1400" b="1" dirty="0">
                <a:solidFill>
                  <a:schemeClr val="tx1"/>
                </a:solidFill>
              </a:rPr>
              <a:t>comportement</a:t>
            </a:r>
            <a:r>
              <a:rPr lang="fr-FR" sz="1400" dirty="0">
                <a:solidFill>
                  <a:schemeClr val="tx1"/>
                </a:solidFill>
              </a:rPr>
              <a:t> à l’égard du risque</a:t>
            </a:r>
          </a:p>
          <a:p>
            <a:pPr lvl="2"/>
            <a:r>
              <a:rPr lang="fr-FR" sz="1400" dirty="0">
                <a:solidFill>
                  <a:schemeClr val="tx1"/>
                </a:solidFill>
              </a:rPr>
              <a:t>Se retirer dans un environnement non risqué et les </a:t>
            </a:r>
            <a:r>
              <a:rPr lang="fr-FR" sz="1400" b="1" dirty="0">
                <a:solidFill>
                  <a:schemeClr val="tx1"/>
                </a:solidFill>
              </a:rPr>
              <a:t>préférences résidentielles</a:t>
            </a:r>
          </a:p>
          <a:p>
            <a:r>
              <a:rPr lang="fr-FR" sz="2000" dirty="0" smtClean="0"/>
              <a:t>Méthodologie:</a:t>
            </a:r>
            <a:endParaRPr lang="fr-FR" sz="2000" dirty="0"/>
          </a:p>
          <a:p>
            <a:pPr lvl="1"/>
            <a:r>
              <a:rPr lang="fr-FR" sz="1600" dirty="0"/>
              <a:t>Mesures des attitudes à l’égard du risque </a:t>
            </a:r>
          </a:p>
          <a:p>
            <a:pPr lvl="2"/>
            <a:r>
              <a:rPr lang="fr-FR" sz="1400" dirty="0">
                <a:solidFill>
                  <a:schemeClr val="tx1"/>
                </a:solidFill>
              </a:rPr>
              <a:t>Aversion à la perte : Protocole d’évaluation de l’aversion au risque/à la perte par loteries (</a:t>
            </a:r>
            <a:r>
              <a:rPr lang="fr-FR" sz="1400" dirty="0" err="1">
                <a:solidFill>
                  <a:schemeClr val="tx1"/>
                </a:solidFill>
              </a:rPr>
              <a:t>Hault&amp;Lory</a:t>
            </a:r>
            <a:r>
              <a:rPr lang="fr-FR" sz="1400" dirty="0">
                <a:solidFill>
                  <a:schemeClr val="tx1"/>
                </a:solidFill>
              </a:rPr>
              <a:t>, 2002)</a:t>
            </a:r>
          </a:p>
          <a:p>
            <a:pPr lvl="2"/>
            <a:r>
              <a:rPr lang="fr-FR" sz="1400" dirty="0">
                <a:solidFill>
                  <a:schemeClr val="tx1"/>
                </a:solidFill>
              </a:rPr>
              <a:t>Aversion au risque déclarée</a:t>
            </a:r>
          </a:p>
          <a:p>
            <a:pPr lvl="1"/>
            <a:r>
              <a:rPr lang="fr-FR" sz="1600" dirty="0"/>
              <a:t>Estimation des préférences de relocalisation par la méthode des choix expérimentaux</a:t>
            </a:r>
          </a:p>
          <a:p>
            <a:pPr lvl="2"/>
            <a:r>
              <a:rPr lang="fr-FR" sz="1400" dirty="0"/>
              <a:t>Attributs de relocalisation : distance au littoral, accessibilités aux aménités récréatives et urbaines, environnement résidentiel, voisinage et conditions d’indemnisation</a:t>
            </a:r>
          </a:p>
          <a:p>
            <a:pPr marL="217488" lvl="1" indent="0">
              <a:buNone/>
            </a:pPr>
            <a:endParaRPr lang="fr-FR" sz="1800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Identification des préférences en matière d’environnement résidentiel pour la </a:t>
            </a:r>
            <a:r>
              <a:rPr lang="fr-FR" b="1" dirty="0"/>
              <a:t>planification des territoires d’accueil lors du déplacement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Objectif et méthodes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089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AC8CB-0E5A-4439-B6B6-0C2D23B8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1293667"/>
            <a:ext cx="4296113" cy="3515684"/>
          </a:xfrm>
        </p:spPr>
        <p:txBody>
          <a:bodyPr>
            <a:normAutofit/>
          </a:bodyPr>
          <a:lstStyle/>
          <a:p>
            <a:r>
              <a:rPr lang="fr-FR" b="1" dirty="0" smtClean="0"/>
              <a:t>Terrain d’investigation : la commune de Lacanau (Gironde)</a:t>
            </a:r>
            <a:endParaRPr lang="fr-FR" b="1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62C581A-2928-454B-8B74-F73DD0C66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47" y="1153652"/>
            <a:ext cx="2907967" cy="3795713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C0F92C-C6B6-4BB6-93EE-A0A3E0C2BAA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95120" y="2704648"/>
            <a:ext cx="3466316" cy="2684565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smtClean="0"/>
              <a:t>Recul </a:t>
            </a:r>
            <a:r>
              <a:rPr lang="fr-FR" dirty="0"/>
              <a:t>du trait de </a:t>
            </a:r>
            <a:r>
              <a:rPr lang="fr-FR" dirty="0" smtClean="0"/>
              <a:t>côte : 1m/an</a:t>
            </a:r>
            <a:endParaRPr lang="fr-F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smtClean="0"/>
              <a:t>39% de retraités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smtClean="0"/>
              <a:t>73% de résidences secondaires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1194 logements, 302 millions d’euros menacés (€ </a:t>
            </a:r>
            <a:r>
              <a:rPr lang="fr-FR" dirty="0" smtClean="0"/>
              <a:t>2017) en zones vulnérables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 smtClean="0"/>
              <a:t>Candidat à l’expérimentation d’une relocalisation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3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Inra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Inrae" id="{97452A15-E269-42DE-A540-471C1CDC09FE}" vid="{1DF00433-D30F-4AB5-BEEB-AE861D959D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ThèmeInrae</Template>
  <TotalTime>11323</TotalTime>
  <Words>1655</Words>
  <Application>Microsoft Office PowerPoint</Application>
  <PresentationFormat>Affichage à l'écran (4:3)</PresentationFormat>
  <Paragraphs>195</Paragraphs>
  <Slides>26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Wingdings 3</vt:lpstr>
      <vt:lpstr>ThèmeInrae</vt:lpstr>
      <vt:lpstr>Préférences et comportements résidentiels face aux risques</vt:lpstr>
      <vt:lpstr>Plan de la présentation</vt:lpstr>
      <vt:lpstr>1. Parcours et projet scientifique</vt:lpstr>
      <vt:lpstr>Parcours scientifique</vt:lpstr>
      <vt:lpstr>Projet scientifique</vt:lpstr>
      <vt:lpstr>Projet scientifique</vt:lpstr>
      <vt:lpstr>2. Risques et préférences résidentielles</vt:lpstr>
      <vt:lpstr>Objectif et méthodes</vt:lpstr>
      <vt:lpstr>Terrain d’investigation : la commune de Lacanau (Gironde)</vt:lpstr>
      <vt:lpstr>Présentation PowerPoint</vt:lpstr>
      <vt:lpstr>Synthèse des résultats</vt:lpstr>
      <vt:lpstr>Risques et choix résidentiels</vt:lpstr>
      <vt:lpstr>The impact of flood risk management on residential behavior: between prevention and crowding out effect </vt:lpstr>
      <vt:lpstr>Context </vt:lpstr>
      <vt:lpstr>Context </vt:lpstr>
      <vt:lpstr>Main research question</vt:lpstr>
      <vt:lpstr>Theoretical background</vt:lpstr>
      <vt:lpstr>Theoretical background</vt:lpstr>
      <vt:lpstr>Data and method</vt:lpstr>
      <vt:lpstr>Data and method</vt:lpstr>
      <vt:lpstr>Model</vt:lpstr>
      <vt:lpstr>Results</vt:lpstr>
      <vt:lpstr>Results</vt:lpstr>
      <vt:lpstr>Results</vt:lpstr>
      <vt:lpstr>Discussion </vt:lpstr>
      <vt:lpstr>Merci de votre attention</vt:lpstr>
    </vt:vector>
  </TitlesOfParts>
  <Company>Inrae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Bernard</dc:creator>
  <cp:lastModifiedBy>Jeanne Bernard</cp:lastModifiedBy>
  <cp:revision>19</cp:revision>
  <dcterms:created xsi:type="dcterms:W3CDTF">2025-04-08T08:36:58Z</dcterms:created>
  <dcterms:modified xsi:type="dcterms:W3CDTF">2025-04-17T11:38:26Z</dcterms:modified>
</cp:coreProperties>
</file>